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4482"/>
    <a:srgbClr val="C0A274"/>
    <a:srgbClr val="B4976B"/>
    <a:srgbClr val="932B31"/>
    <a:srgbClr val="B3353D"/>
    <a:srgbClr val="385F98"/>
    <a:srgbClr val="2158A6"/>
    <a:srgbClr val="9D8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2.1,%20$1%20per%20Day%20Poverty%20(1820-2011)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5.3,%20Number%20of%20Major%20Civil%20Wars%20(1981-2013)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5.4,%20Total%20Battle%20Deaths%20(1981-2013).xlsx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3.3,%20GDP%20per%20Capita%20Index%20for%20Three%20Groups%20of%20Countries%20(1960-2013).xlsx" TargetMode="External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GHD:Radelet%20Data:Global%20Pov%20with%20re-estimated%20pov%20lin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2.3,%20Number%20of%20People%20by%20Consumption%20Brackets%20(1993,%202011)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3.1,%20Growth%20is%20Surging%20(1960-2013)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3.2,%20Growth%20Includes%20Many%20More%20Countries%20(1977-1994,%201995-2013)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Radelet%20Data:Updated%20final%20graphs:Final,%20Figure%204.1,%20Child%20Mortality%20(1960-2013)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4.2,%20Life%20Expectancy%20at%20Birth%20and%20Age%205%20(1960-2010)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4.4,%20Barro%20and%20Lee%20Years%20of%20Schooling%20(1970-2010)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laurencorke:Desktop:Updated%20final%20graphs:Final,%20Figure%205.1,%20Number%20of%20Developing%20Country%20Democracies%20(1972-2013)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'Original Data'!$A$7</c:f>
              <c:strCache>
                <c:ptCount val="1"/>
                <c:pt idx="0">
                  <c:v>Bourguignon and Morrisson Data</c:v>
                </c:pt>
              </c:strCache>
            </c:strRef>
          </c:tx>
          <c:spPr>
            <a:ln w="28575" cmpd="sng">
              <a:solidFill>
                <a:srgbClr val="1A4482"/>
              </a:solidFill>
            </a:ln>
          </c:spPr>
          <c:marker>
            <c:symbol val="none"/>
          </c:marker>
          <c:cat>
            <c:numRef>
              <c:f>'Original Data'!$A$10:$A$201</c:f>
              <c:numCache>
                <c:formatCode>General</c:formatCode>
                <c:ptCount val="192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  <c:pt idx="190">
                  <c:v>2010</c:v>
                </c:pt>
                <c:pt idx="191">
                  <c:v>2011</c:v>
                </c:pt>
              </c:numCache>
            </c:numRef>
          </c:cat>
          <c:val>
            <c:numRef>
              <c:f>'Original Data'!$B$10:$B$201</c:f>
              <c:numCache>
                <c:formatCode>0.0</c:formatCode>
                <c:ptCount val="192"/>
                <c:pt idx="0">
                  <c:v>886.8</c:v>
                </c:pt>
                <c:pt idx="1">
                  <c:v>889.86666666666667</c:v>
                </c:pt>
                <c:pt idx="2">
                  <c:v>892.93333333333328</c:v>
                </c:pt>
                <c:pt idx="3">
                  <c:v>896.00000000000011</c:v>
                </c:pt>
                <c:pt idx="4">
                  <c:v>899.06666666666683</c:v>
                </c:pt>
                <c:pt idx="5">
                  <c:v>902.13333333333355</c:v>
                </c:pt>
                <c:pt idx="6">
                  <c:v>905.20000000000016</c:v>
                </c:pt>
                <c:pt idx="7">
                  <c:v>908.26666666666699</c:v>
                </c:pt>
                <c:pt idx="8">
                  <c:v>911.33333333333371</c:v>
                </c:pt>
                <c:pt idx="9">
                  <c:v>914.40000000000043</c:v>
                </c:pt>
                <c:pt idx="10">
                  <c:v>917.46666666666715</c:v>
                </c:pt>
                <c:pt idx="11">
                  <c:v>920.53333333333376</c:v>
                </c:pt>
                <c:pt idx="12">
                  <c:v>923.60000000000059</c:v>
                </c:pt>
                <c:pt idx="13">
                  <c:v>926.66666666666754</c:v>
                </c:pt>
                <c:pt idx="14">
                  <c:v>929.73333333333403</c:v>
                </c:pt>
                <c:pt idx="15">
                  <c:v>932.80000000000075</c:v>
                </c:pt>
                <c:pt idx="16">
                  <c:v>935.86666666666736</c:v>
                </c:pt>
                <c:pt idx="17">
                  <c:v>938.93333333333408</c:v>
                </c:pt>
                <c:pt idx="18">
                  <c:v>942.00000000000102</c:v>
                </c:pt>
                <c:pt idx="19">
                  <c:v>945.06666666666763</c:v>
                </c:pt>
                <c:pt idx="20">
                  <c:v>948.13333333333446</c:v>
                </c:pt>
                <c:pt idx="21">
                  <c:v>951.20000000000095</c:v>
                </c:pt>
                <c:pt idx="22">
                  <c:v>954.26666666666767</c:v>
                </c:pt>
                <c:pt idx="23">
                  <c:v>957.33333333333451</c:v>
                </c:pt>
                <c:pt idx="24">
                  <c:v>960.40000000000123</c:v>
                </c:pt>
                <c:pt idx="25">
                  <c:v>963.46666666666795</c:v>
                </c:pt>
                <c:pt idx="26">
                  <c:v>966.53333333333455</c:v>
                </c:pt>
                <c:pt idx="27">
                  <c:v>969.60000000000127</c:v>
                </c:pt>
                <c:pt idx="28">
                  <c:v>972.66666666666811</c:v>
                </c:pt>
                <c:pt idx="29">
                  <c:v>975.73333333333505</c:v>
                </c:pt>
                <c:pt idx="30">
                  <c:v>978.8</c:v>
                </c:pt>
                <c:pt idx="31">
                  <c:v>977.55999999999938</c:v>
                </c:pt>
                <c:pt idx="32">
                  <c:v>976.31999999999937</c:v>
                </c:pt>
                <c:pt idx="33">
                  <c:v>975.08</c:v>
                </c:pt>
                <c:pt idx="34">
                  <c:v>973.83999999999855</c:v>
                </c:pt>
                <c:pt idx="35">
                  <c:v>972.6</c:v>
                </c:pt>
                <c:pt idx="36">
                  <c:v>971.35999999999842</c:v>
                </c:pt>
                <c:pt idx="37">
                  <c:v>970.11999999999989</c:v>
                </c:pt>
                <c:pt idx="38">
                  <c:v>968.87999999999988</c:v>
                </c:pt>
                <c:pt idx="39">
                  <c:v>967.63999999999987</c:v>
                </c:pt>
                <c:pt idx="40">
                  <c:v>966.39999999999986</c:v>
                </c:pt>
                <c:pt idx="41">
                  <c:v>965.15999999999985</c:v>
                </c:pt>
                <c:pt idx="42">
                  <c:v>963.91999999999939</c:v>
                </c:pt>
                <c:pt idx="43">
                  <c:v>962.67999999999984</c:v>
                </c:pt>
                <c:pt idx="44">
                  <c:v>961.43999999999937</c:v>
                </c:pt>
                <c:pt idx="45">
                  <c:v>960.19999999999982</c:v>
                </c:pt>
                <c:pt idx="46">
                  <c:v>958.95999999999935</c:v>
                </c:pt>
                <c:pt idx="47">
                  <c:v>957.7199999999998</c:v>
                </c:pt>
                <c:pt idx="48">
                  <c:v>956.47999999999979</c:v>
                </c:pt>
                <c:pt idx="49">
                  <c:v>955.23999999999978</c:v>
                </c:pt>
                <c:pt idx="50">
                  <c:v>954</c:v>
                </c:pt>
                <c:pt idx="51">
                  <c:v>958.32499999999936</c:v>
                </c:pt>
                <c:pt idx="52">
                  <c:v>962.65000000000009</c:v>
                </c:pt>
                <c:pt idx="53">
                  <c:v>966.97500000000014</c:v>
                </c:pt>
                <c:pt idx="54">
                  <c:v>971.30000000000018</c:v>
                </c:pt>
                <c:pt idx="55">
                  <c:v>975.62500000000023</c:v>
                </c:pt>
                <c:pt idx="56">
                  <c:v>979.95000000000027</c:v>
                </c:pt>
                <c:pt idx="57">
                  <c:v>984.27500000000055</c:v>
                </c:pt>
                <c:pt idx="58">
                  <c:v>988.60000000000025</c:v>
                </c:pt>
                <c:pt idx="59">
                  <c:v>992.92500000000041</c:v>
                </c:pt>
                <c:pt idx="60">
                  <c:v>997.25000000000045</c:v>
                </c:pt>
                <c:pt idx="61">
                  <c:v>1001.575000000001</c:v>
                </c:pt>
                <c:pt idx="62">
                  <c:v>1005.900000000001</c:v>
                </c:pt>
                <c:pt idx="63">
                  <c:v>1010.225000000001</c:v>
                </c:pt>
                <c:pt idx="64">
                  <c:v>1014.550000000001</c:v>
                </c:pt>
                <c:pt idx="65">
                  <c:v>1018.875000000001</c:v>
                </c:pt>
                <c:pt idx="66">
                  <c:v>1023.200000000001</c:v>
                </c:pt>
                <c:pt idx="67">
                  <c:v>1027.525000000001</c:v>
                </c:pt>
                <c:pt idx="68">
                  <c:v>1031.850000000001</c:v>
                </c:pt>
                <c:pt idx="69">
                  <c:v>1036.1750000000011</c:v>
                </c:pt>
                <c:pt idx="70">
                  <c:v>1040.5</c:v>
                </c:pt>
                <c:pt idx="71">
                  <c:v>1044.8599999999999</c:v>
                </c:pt>
                <c:pt idx="72">
                  <c:v>1049.22</c:v>
                </c:pt>
                <c:pt idx="73">
                  <c:v>1053.58</c:v>
                </c:pt>
                <c:pt idx="74">
                  <c:v>1057.94</c:v>
                </c:pt>
                <c:pt idx="75">
                  <c:v>1062.3</c:v>
                </c:pt>
                <c:pt idx="76">
                  <c:v>1066.6599999999989</c:v>
                </c:pt>
                <c:pt idx="77">
                  <c:v>1071.02</c:v>
                </c:pt>
                <c:pt idx="78">
                  <c:v>1075.379999999999</c:v>
                </c:pt>
                <c:pt idx="79">
                  <c:v>1079.74</c:v>
                </c:pt>
                <c:pt idx="80">
                  <c:v>1084.099999999999</c:v>
                </c:pt>
                <c:pt idx="81">
                  <c:v>1088.46</c:v>
                </c:pt>
                <c:pt idx="82">
                  <c:v>1092.82</c:v>
                </c:pt>
                <c:pt idx="83">
                  <c:v>1097.1799999999989</c:v>
                </c:pt>
                <c:pt idx="84">
                  <c:v>1101.54</c:v>
                </c:pt>
                <c:pt idx="85">
                  <c:v>1105.899999999998</c:v>
                </c:pt>
                <c:pt idx="86">
                  <c:v>1110.2599999999979</c:v>
                </c:pt>
                <c:pt idx="87">
                  <c:v>1114.6199999999981</c:v>
                </c:pt>
                <c:pt idx="88">
                  <c:v>1118.979999999998</c:v>
                </c:pt>
                <c:pt idx="89">
                  <c:v>1123.3399999999981</c:v>
                </c:pt>
                <c:pt idx="90">
                  <c:v>1127.7</c:v>
                </c:pt>
                <c:pt idx="91">
                  <c:v>1128.8578947368419</c:v>
                </c:pt>
                <c:pt idx="92">
                  <c:v>1130.015789473684</c:v>
                </c:pt>
                <c:pt idx="93">
                  <c:v>1131.1736842105261</c:v>
                </c:pt>
                <c:pt idx="94">
                  <c:v>1132.3315789473679</c:v>
                </c:pt>
                <c:pt idx="95">
                  <c:v>1133.48947368421</c:v>
                </c:pt>
                <c:pt idx="96">
                  <c:v>1134.647368421053</c:v>
                </c:pt>
                <c:pt idx="97">
                  <c:v>1135.8052631578951</c:v>
                </c:pt>
                <c:pt idx="98">
                  <c:v>1136.9631578947369</c:v>
                </c:pt>
                <c:pt idx="99">
                  <c:v>1138.1210526315799</c:v>
                </c:pt>
                <c:pt idx="100">
                  <c:v>1139.2789473684211</c:v>
                </c:pt>
                <c:pt idx="101">
                  <c:v>1140.4368421052629</c:v>
                </c:pt>
                <c:pt idx="102">
                  <c:v>1141.594736842105</c:v>
                </c:pt>
                <c:pt idx="103">
                  <c:v>1142.7526315789471</c:v>
                </c:pt>
                <c:pt idx="104">
                  <c:v>1143.9105263157901</c:v>
                </c:pt>
                <c:pt idx="105">
                  <c:v>1145.068421052631</c:v>
                </c:pt>
                <c:pt idx="106">
                  <c:v>1146.2263157894729</c:v>
                </c:pt>
                <c:pt idx="107">
                  <c:v>1147.384210526315</c:v>
                </c:pt>
                <c:pt idx="108">
                  <c:v>1148.542105263158</c:v>
                </c:pt>
                <c:pt idx="109">
                  <c:v>1149.7</c:v>
                </c:pt>
                <c:pt idx="110">
                  <c:v>1160.485714285714</c:v>
                </c:pt>
                <c:pt idx="111">
                  <c:v>1171.271428571428</c:v>
                </c:pt>
                <c:pt idx="112">
                  <c:v>1182.0571428571429</c:v>
                </c:pt>
                <c:pt idx="113">
                  <c:v>1192.8428571428569</c:v>
                </c:pt>
                <c:pt idx="114">
                  <c:v>1203.6285714285709</c:v>
                </c:pt>
                <c:pt idx="115">
                  <c:v>1214.4142857142849</c:v>
                </c:pt>
                <c:pt idx="116">
                  <c:v>1225.2</c:v>
                </c:pt>
                <c:pt idx="117">
                  <c:v>1235.985714285714</c:v>
                </c:pt>
                <c:pt idx="118">
                  <c:v>1246.771428571428</c:v>
                </c:pt>
                <c:pt idx="119">
                  <c:v>1257.557142857142</c:v>
                </c:pt>
                <c:pt idx="120">
                  <c:v>1268.342857142856</c:v>
                </c:pt>
                <c:pt idx="121">
                  <c:v>1279.1285714285709</c:v>
                </c:pt>
                <c:pt idx="122">
                  <c:v>1289.9142857142849</c:v>
                </c:pt>
                <c:pt idx="123">
                  <c:v>1300.6999999999989</c:v>
                </c:pt>
                <c:pt idx="124">
                  <c:v>1311.4857142857129</c:v>
                </c:pt>
                <c:pt idx="125">
                  <c:v>1322.271428571428</c:v>
                </c:pt>
                <c:pt idx="126">
                  <c:v>1333.057142857142</c:v>
                </c:pt>
                <c:pt idx="127">
                  <c:v>1343.842857142856</c:v>
                </c:pt>
                <c:pt idx="128">
                  <c:v>1354.62857142857</c:v>
                </c:pt>
                <c:pt idx="129">
                  <c:v>1365.414285714284</c:v>
                </c:pt>
                <c:pt idx="130">
                  <c:v>1376.2</c:v>
                </c:pt>
                <c:pt idx="131">
                  <c:v>1372.625</c:v>
                </c:pt>
                <c:pt idx="132">
                  <c:v>1369.05</c:v>
                </c:pt>
                <c:pt idx="133">
                  <c:v>1365.4749999999999</c:v>
                </c:pt>
                <c:pt idx="134">
                  <c:v>1361.9</c:v>
                </c:pt>
                <c:pt idx="135">
                  <c:v>1358.325</c:v>
                </c:pt>
                <c:pt idx="136">
                  <c:v>1354.75</c:v>
                </c:pt>
                <c:pt idx="137">
                  <c:v>1351.175</c:v>
                </c:pt>
                <c:pt idx="138">
                  <c:v>1347.6</c:v>
                </c:pt>
                <c:pt idx="139">
                  <c:v>1344.0250000000001</c:v>
                </c:pt>
                <c:pt idx="140">
                  <c:v>1340.45</c:v>
                </c:pt>
                <c:pt idx="141">
                  <c:v>1336.875</c:v>
                </c:pt>
                <c:pt idx="142">
                  <c:v>1333.3</c:v>
                </c:pt>
                <c:pt idx="143">
                  <c:v>1329.724999999999</c:v>
                </c:pt>
                <c:pt idx="144">
                  <c:v>1326.149999999999</c:v>
                </c:pt>
                <c:pt idx="145">
                  <c:v>1322.5749999999989</c:v>
                </c:pt>
                <c:pt idx="146">
                  <c:v>1319</c:v>
                </c:pt>
                <c:pt idx="147">
                  <c:v>1315.425</c:v>
                </c:pt>
                <c:pt idx="148">
                  <c:v>1311.849999999999</c:v>
                </c:pt>
                <c:pt idx="149">
                  <c:v>1308.274999999999</c:v>
                </c:pt>
                <c:pt idx="150">
                  <c:v>1304.7</c:v>
                </c:pt>
                <c:pt idx="151">
                  <c:v>1313.26</c:v>
                </c:pt>
                <c:pt idx="152">
                  <c:v>1321.82</c:v>
                </c:pt>
                <c:pt idx="153">
                  <c:v>1330.38</c:v>
                </c:pt>
                <c:pt idx="154">
                  <c:v>1338.94</c:v>
                </c:pt>
                <c:pt idx="155">
                  <c:v>1347.5</c:v>
                </c:pt>
                <c:pt idx="156">
                  <c:v>1356.06</c:v>
                </c:pt>
                <c:pt idx="157">
                  <c:v>1364.62</c:v>
                </c:pt>
                <c:pt idx="158">
                  <c:v>1373.18</c:v>
                </c:pt>
                <c:pt idx="159">
                  <c:v>1381.74</c:v>
                </c:pt>
                <c:pt idx="160">
                  <c:v>1390.3</c:v>
                </c:pt>
                <c:pt idx="161">
                  <c:v>1382.258333333333</c:v>
                </c:pt>
                <c:pt idx="162">
                  <c:v>1374.216666666666</c:v>
                </c:pt>
                <c:pt idx="163">
                  <c:v>1366.175</c:v>
                </c:pt>
                <c:pt idx="164">
                  <c:v>1358.133333333333</c:v>
                </c:pt>
                <c:pt idx="165">
                  <c:v>1350.091666666666</c:v>
                </c:pt>
                <c:pt idx="166">
                  <c:v>1342.05</c:v>
                </c:pt>
                <c:pt idx="167">
                  <c:v>1334.008333333333</c:v>
                </c:pt>
                <c:pt idx="168">
                  <c:v>1325.966666666666</c:v>
                </c:pt>
                <c:pt idx="169">
                  <c:v>1317.925</c:v>
                </c:pt>
                <c:pt idx="170">
                  <c:v>1309.883333333333</c:v>
                </c:pt>
                <c:pt idx="171">
                  <c:v>1301.841666666666</c:v>
                </c:pt>
                <c:pt idx="172">
                  <c:v>1293.8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'Original Data'!$E$7</c:f>
              <c:strCache>
                <c:ptCount val="1"/>
                <c:pt idx="0">
                  <c:v>Ravallion and Chen Data</c:v>
                </c:pt>
              </c:strCache>
            </c:strRef>
          </c:tx>
          <c:spPr>
            <a:ln w="28575" cmpd="sng">
              <a:solidFill>
                <a:srgbClr val="9D845E"/>
              </a:solidFill>
            </a:ln>
          </c:spPr>
          <c:marker>
            <c:symbol val="none"/>
          </c:marker>
          <c:dPt>
            <c:idx val="188"/>
            <c:bubble3D val="0"/>
          </c:dPt>
          <c:cat>
            <c:numRef>
              <c:f>'Original Data'!$A$10:$A$201</c:f>
              <c:numCache>
                <c:formatCode>General</c:formatCode>
                <c:ptCount val="192"/>
                <c:pt idx="0">
                  <c:v>1820</c:v>
                </c:pt>
                <c:pt idx="1">
                  <c:v>1821</c:v>
                </c:pt>
                <c:pt idx="2">
                  <c:v>1822</c:v>
                </c:pt>
                <c:pt idx="3">
                  <c:v>1823</c:v>
                </c:pt>
                <c:pt idx="4">
                  <c:v>1824</c:v>
                </c:pt>
                <c:pt idx="5">
                  <c:v>1825</c:v>
                </c:pt>
                <c:pt idx="6">
                  <c:v>1826</c:v>
                </c:pt>
                <c:pt idx="7">
                  <c:v>1827</c:v>
                </c:pt>
                <c:pt idx="8">
                  <c:v>1828</c:v>
                </c:pt>
                <c:pt idx="9">
                  <c:v>1829</c:v>
                </c:pt>
                <c:pt idx="10">
                  <c:v>1830</c:v>
                </c:pt>
                <c:pt idx="11">
                  <c:v>1831</c:v>
                </c:pt>
                <c:pt idx="12">
                  <c:v>1832</c:v>
                </c:pt>
                <c:pt idx="13">
                  <c:v>1833</c:v>
                </c:pt>
                <c:pt idx="14">
                  <c:v>1834</c:v>
                </c:pt>
                <c:pt idx="15">
                  <c:v>1835</c:v>
                </c:pt>
                <c:pt idx="16">
                  <c:v>1836</c:v>
                </c:pt>
                <c:pt idx="17">
                  <c:v>1837</c:v>
                </c:pt>
                <c:pt idx="18">
                  <c:v>1838</c:v>
                </c:pt>
                <c:pt idx="19">
                  <c:v>1839</c:v>
                </c:pt>
                <c:pt idx="20">
                  <c:v>1840</c:v>
                </c:pt>
                <c:pt idx="21">
                  <c:v>1841</c:v>
                </c:pt>
                <c:pt idx="22">
                  <c:v>1842</c:v>
                </c:pt>
                <c:pt idx="23">
                  <c:v>1843</c:v>
                </c:pt>
                <c:pt idx="24">
                  <c:v>1844</c:v>
                </c:pt>
                <c:pt idx="25">
                  <c:v>1845</c:v>
                </c:pt>
                <c:pt idx="26">
                  <c:v>1846</c:v>
                </c:pt>
                <c:pt idx="27">
                  <c:v>1847</c:v>
                </c:pt>
                <c:pt idx="28">
                  <c:v>1848</c:v>
                </c:pt>
                <c:pt idx="29">
                  <c:v>1849</c:v>
                </c:pt>
                <c:pt idx="30">
                  <c:v>1850</c:v>
                </c:pt>
                <c:pt idx="31">
                  <c:v>1851</c:v>
                </c:pt>
                <c:pt idx="32">
                  <c:v>1852</c:v>
                </c:pt>
                <c:pt idx="33">
                  <c:v>1853</c:v>
                </c:pt>
                <c:pt idx="34">
                  <c:v>1854</c:v>
                </c:pt>
                <c:pt idx="35">
                  <c:v>1855</c:v>
                </c:pt>
                <c:pt idx="36">
                  <c:v>1856</c:v>
                </c:pt>
                <c:pt idx="37">
                  <c:v>1857</c:v>
                </c:pt>
                <c:pt idx="38">
                  <c:v>1858</c:v>
                </c:pt>
                <c:pt idx="39">
                  <c:v>1859</c:v>
                </c:pt>
                <c:pt idx="40">
                  <c:v>1860</c:v>
                </c:pt>
                <c:pt idx="41">
                  <c:v>1861</c:v>
                </c:pt>
                <c:pt idx="42">
                  <c:v>1862</c:v>
                </c:pt>
                <c:pt idx="43">
                  <c:v>1863</c:v>
                </c:pt>
                <c:pt idx="44">
                  <c:v>1864</c:v>
                </c:pt>
                <c:pt idx="45">
                  <c:v>1865</c:v>
                </c:pt>
                <c:pt idx="46">
                  <c:v>1866</c:v>
                </c:pt>
                <c:pt idx="47">
                  <c:v>1867</c:v>
                </c:pt>
                <c:pt idx="48">
                  <c:v>1868</c:v>
                </c:pt>
                <c:pt idx="49">
                  <c:v>1869</c:v>
                </c:pt>
                <c:pt idx="50">
                  <c:v>1870</c:v>
                </c:pt>
                <c:pt idx="51">
                  <c:v>1871</c:v>
                </c:pt>
                <c:pt idx="52">
                  <c:v>1872</c:v>
                </c:pt>
                <c:pt idx="53">
                  <c:v>1873</c:v>
                </c:pt>
                <c:pt idx="54">
                  <c:v>1874</c:v>
                </c:pt>
                <c:pt idx="55">
                  <c:v>1875</c:v>
                </c:pt>
                <c:pt idx="56">
                  <c:v>1876</c:v>
                </c:pt>
                <c:pt idx="57">
                  <c:v>1877</c:v>
                </c:pt>
                <c:pt idx="58">
                  <c:v>1878</c:v>
                </c:pt>
                <c:pt idx="59">
                  <c:v>1879</c:v>
                </c:pt>
                <c:pt idx="60">
                  <c:v>1880</c:v>
                </c:pt>
                <c:pt idx="61">
                  <c:v>1881</c:v>
                </c:pt>
                <c:pt idx="62">
                  <c:v>1882</c:v>
                </c:pt>
                <c:pt idx="63">
                  <c:v>1883</c:v>
                </c:pt>
                <c:pt idx="64">
                  <c:v>1884</c:v>
                </c:pt>
                <c:pt idx="65">
                  <c:v>1885</c:v>
                </c:pt>
                <c:pt idx="66">
                  <c:v>1886</c:v>
                </c:pt>
                <c:pt idx="67">
                  <c:v>1887</c:v>
                </c:pt>
                <c:pt idx="68">
                  <c:v>1888</c:v>
                </c:pt>
                <c:pt idx="69">
                  <c:v>1889</c:v>
                </c:pt>
                <c:pt idx="70">
                  <c:v>1890</c:v>
                </c:pt>
                <c:pt idx="71">
                  <c:v>1891</c:v>
                </c:pt>
                <c:pt idx="72">
                  <c:v>1892</c:v>
                </c:pt>
                <c:pt idx="73">
                  <c:v>1893</c:v>
                </c:pt>
                <c:pt idx="74">
                  <c:v>1894</c:v>
                </c:pt>
                <c:pt idx="75">
                  <c:v>1895</c:v>
                </c:pt>
                <c:pt idx="76">
                  <c:v>1896</c:v>
                </c:pt>
                <c:pt idx="77">
                  <c:v>1897</c:v>
                </c:pt>
                <c:pt idx="78">
                  <c:v>1898</c:v>
                </c:pt>
                <c:pt idx="79">
                  <c:v>1899</c:v>
                </c:pt>
                <c:pt idx="80">
                  <c:v>1900</c:v>
                </c:pt>
                <c:pt idx="81">
                  <c:v>1901</c:v>
                </c:pt>
                <c:pt idx="82">
                  <c:v>1902</c:v>
                </c:pt>
                <c:pt idx="83">
                  <c:v>1903</c:v>
                </c:pt>
                <c:pt idx="84">
                  <c:v>1904</c:v>
                </c:pt>
                <c:pt idx="85">
                  <c:v>1905</c:v>
                </c:pt>
                <c:pt idx="86">
                  <c:v>1906</c:v>
                </c:pt>
                <c:pt idx="87">
                  <c:v>1907</c:v>
                </c:pt>
                <c:pt idx="88">
                  <c:v>1908</c:v>
                </c:pt>
                <c:pt idx="89">
                  <c:v>1909</c:v>
                </c:pt>
                <c:pt idx="90">
                  <c:v>1910</c:v>
                </c:pt>
                <c:pt idx="91">
                  <c:v>1911</c:v>
                </c:pt>
                <c:pt idx="92">
                  <c:v>1912</c:v>
                </c:pt>
                <c:pt idx="93">
                  <c:v>1913</c:v>
                </c:pt>
                <c:pt idx="94">
                  <c:v>1914</c:v>
                </c:pt>
                <c:pt idx="95">
                  <c:v>1915</c:v>
                </c:pt>
                <c:pt idx="96">
                  <c:v>1916</c:v>
                </c:pt>
                <c:pt idx="97">
                  <c:v>1917</c:v>
                </c:pt>
                <c:pt idx="98">
                  <c:v>1918</c:v>
                </c:pt>
                <c:pt idx="99">
                  <c:v>1919</c:v>
                </c:pt>
                <c:pt idx="100">
                  <c:v>1920</c:v>
                </c:pt>
                <c:pt idx="101">
                  <c:v>1921</c:v>
                </c:pt>
                <c:pt idx="102">
                  <c:v>1922</c:v>
                </c:pt>
                <c:pt idx="103">
                  <c:v>1923</c:v>
                </c:pt>
                <c:pt idx="104">
                  <c:v>1924</c:v>
                </c:pt>
                <c:pt idx="105">
                  <c:v>1925</c:v>
                </c:pt>
                <c:pt idx="106">
                  <c:v>1926</c:v>
                </c:pt>
                <c:pt idx="107">
                  <c:v>1927</c:v>
                </c:pt>
                <c:pt idx="108">
                  <c:v>1928</c:v>
                </c:pt>
                <c:pt idx="109">
                  <c:v>1929</c:v>
                </c:pt>
                <c:pt idx="110">
                  <c:v>1930</c:v>
                </c:pt>
                <c:pt idx="111">
                  <c:v>1931</c:v>
                </c:pt>
                <c:pt idx="112">
                  <c:v>1932</c:v>
                </c:pt>
                <c:pt idx="113">
                  <c:v>1933</c:v>
                </c:pt>
                <c:pt idx="114">
                  <c:v>1934</c:v>
                </c:pt>
                <c:pt idx="115">
                  <c:v>1935</c:v>
                </c:pt>
                <c:pt idx="116">
                  <c:v>1936</c:v>
                </c:pt>
                <c:pt idx="117">
                  <c:v>1937</c:v>
                </c:pt>
                <c:pt idx="118">
                  <c:v>1938</c:v>
                </c:pt>
                <c:pt idx="119">
                  <c:v>1939</c:v>
                </c:pt>
                <c:pt idx="120">
                  <c:v>1940</c:v>
                </c:pt>
                <c:pt idx="121">
                  <c:v>1941</c:v>
                </c:pt>
                <c:pt idx="122">
                  <c:v>1942</c:v>
                </c:pt>
                <c:pt idx="123">
                  <c:v>1943</c:v>
                </c:pt>
                <c:pt idx="124">
                  <c:v>1944</c:v>
                </c:pt>
                <c:pt idx="125">
                  <c:v>1945</c:v>
                </c:pt>
                <c:pt idx="126">
                  <c:v>1946</c:v>
                </c:pt>
                <c:pt idx="127">
                  <c:v>1947</c:v>
                </c:pt>
                <c:pt idx="128">
                  <c:v>1948</c:v>
                </c:pt>
                <c:pt idx="129">
                  <c:v>1949</c:v>
                </c:pt>
                <c:pt idx="130">
                  <c:v>1950</c:v>
                </c:pt>
                <c:pt idx="131">
                  <c:v>1951</c:v>
                </c:pt>
                <c:pt idx="132">
                  <c:v>1952</c:v>
                </c:pt>
                <c:pt idx="133">
                  <c:v>1953</c:v>
                </c:pt>
                <c:pt idx="134">
                  <c:v>1954</c:v>
                </c:pt>
                <c:pt idx="135">
                  <c:v>1955</c:v>
                </c:pt>
                <c:pt idx="136">
                  <c:v>1956</c:v>
                </c:pt>
                <c:pt idx="137">
                  <c:v>1957</c:v>
                </c:pt>
                <c:pt idx="138">
                  <c:v>1958</c:v>
                </c:pt>
                <c:pt idx="139">
                  <c:v>1959</c:v>
                </c:pt>
                <c:pt idx="140">
                  <c:v>1960</c:v>
                </c:pt>
                <c:pt idx="141">
                  <c:v>1961</c:v>
                </c:pt>
                <c:pt idx="142">
                  <c:v>1962</c:v>
                </c:pt>
                <c:pt idx="143">
                  <c:v>1963</c:v>
                </c:pt>
                <c:pt idx="144">
                  <c:v>1964</c:v>
                </c:pt>
                <c:pt idx="145">
                  <c:v>1965</c:v>
                </c:pt>
                <c:pt idx="146">
                  <c:v>1966</c:v>
                </c:pt>
                <c:pt idx="147">
                  <c:v>1967</c:v>
                </c:pt>
                <c:pt idx="148">
                  <c:v>1968</c:v>
                </c:pt>
                <c:pt idx="149">
                  <c:v>1969</c:v>
                </c:pt>
                <c:pt idx="150">
                  <c:v>1970</c:v>
                </c:pt>
                <c:pt idx="151">
                  <c:v>1971</c:v>
                </c:pt>
                <c:pt idx="152">
                  <c:v>1972</c:v>
                </c:pt>
                <c:pt idx="153">
                  <c:v>1973</c:v>
                </c:pt>
                <c:pt idx="154">
                  <c:v>1974</c:v>
                </c:pt>
                <c:pt idx="155">
                  <c:v>1975</c:v>
                </c:pt>
                <c:pt idx="156">
                  <c:v>1976</c:v>
                </c:pt>
                <c:pt idx="157">
                  <c:v>1977</c:v>
                </c:pt>
                <c:pt idx="158">
                  <c:v>1978</c:v>
                </c:pt>
                <c:pt idx="159">
                  <c:v>1979</c:v>
                </c:pt>
                <c:pt idx="160">
                  <c:v>1980</c:v>
                </c:pt>
                <c:pt idx="161">
                  <c:v>1981</c:v>
                </c:pt>
                <c:pt idx="162">
                  <c:v>1982</c:v>
                </c:pt>
                <c:pt idx="163">
                  <c:v>1983</c:v>
                </c:pt>
                <c:pt idx="164">
                  <c:v>1984</c:v>
                </c:pt>
                <c:pt idx="165">
                  <c:v>1985</c:v>
                </c:pt>
                <c:pt idx="166">
                  <c:v>1986</c:v>
                </c:pt>
                <c:pt idx="167">
                  <c:v>1987</c:v>
                </c:pt>
                <c:pt idx="168">
                  <c:v>1988</c:v>
                </c:pt>
                <c:pt idx="169">
                  <c:v>1989</c:v>
                </c:pt>
                <c:pt idx="170">
                  <c:v>1990</c:v>
                </c:pt>
                <c:pt idx="171">
                  <c:v>1991</c:v>
                </c:pt>
                <c:pt idx="172">
                  <c:v>1992</c:v>
                </c:pt>
                <c:pt idx="173">
                  <c:v>1993</c:v>
                </c:pt>
                <c:pt idx="174">
                  <c:v>1994</c:v>
                </c:pt>
                <c:pt idx="175">
                  <c:v>1995</c:v>
                </c:pt>
                <c:pt idx="176">
                  <c:v>1996</c:v>
                </c:pt>
                <c:pt idx="177">
                  <c:v>1997</c:v>
                </c:pt>
                <c:pt idx="178">
                  <c:v>1998</c:v>
                </c:pt>
                <c:pt idx="179">
                  <c:v>1999</c:v>
                </c:pt>
                <c:pt idx="180">
                  <c:v>2000</c:v>
                </c:pt>
                <c:pt idx="181">
                  <c:v>2001</c:v>
                </c:pt>
                <c:pt idx="182">
                  <c:v>2002</c:v>
                </c:pt>
                <c:pt idx="183">
                  <c:v>2003</c:v>
                </c:pt>
                <c:pt idx="184">
                  <c:v>2004</c:v>
                </c:pt>
                <c:pt idx="185">
                  <c:v>2005</c:v>
                </c:pt>
                <c:pt idx="186">
                  <c:v>2006</c:v>
                </c:pt>
                <c:pt idx="187">
                  <c:v>2007</c:v>
                </c:pt>
                <c:pt idx="188">
                  <c:v>2008</c:v>
                </c:pt>
                <c:pt idx="189">
                  <c:v>2009</c:v>
                </c:pt>
                <c:pt idx="190">
                  <c:v>2010</c:v>
                </c:pt>
                <c:pt idx="191">
                  <c:v>2011</c:v>
                </c:pt>
              </c:numCache>
            </c:numRef>
          </c:cat>
          <c:val>
            <c:numRef>
              <c:f>'Original Data'!$F$10:$F$201</c:f>
              <c:numCache>
                <c:formatCode>General</c:formatCode>
                <c:ptCount val="192"/>
                <c:pt idx="161" formatCode="0.0">
                  <c:v>1570</c:v>
                </c:pt>
                <c:pt idx="162" formatCode="0.0">
                  <c:v>1509.333333333333</c:v>
                </c:pt>
                <c:pt idx="163" formatCode="0.0">
                  <c:v>1448.666666666667</c:v>
                </c:pt>
                <c:pt idx="164" formatCode="0.0">
                  <c:v>1388</c:v>
                </c:pt>
                <c:pt idx="165" formatCode="0.0">
                  <c:v>1355</c:v>
                </c:pt>
                <c:pt idx="166" formatCode="0.0">
                  <c:v>1322</c:v>
                </c:pt>
                <c:pt idx="167" formatCode="0.0">
                  <c:v>1289</c:v>
                </c:pt>
                <c:pt idx="168" formatCode="0.0">
                  <c:v>1320</c:v>
                </c:pt>
                <c:pt idx="169" formatCode="0.0">
                  <c:v>1351</c:v>
                </c:pt>
                <c:pt idx="170" formatCode="0.0">
                  <c:v>1382</c:v>
                </c:pt>
                <c:pt idx="171" formatCode="0.0">
                  <c:v>1376.666666666667</c:v>
                </c:pt>
                <c:pt idx="172" formatCode="0.0">
                  <c:v>1371.333333333333</c:v>
                </c:pt>
                <c:pt idx="173" formatCode="0.0">
                  <c:v>1366</c:v>
                </c:pt>
                <c:pt idx="174" formatCode="0.0">
                  <c:v>1310</c:v>
                </c:pt>
                <c:pt idx="175" formatCode="0.0">
                  <c:v>1254</c:v>
                </c:pt>
                <c:pt idx="176" formatCode="0.0">
                  <c:v>1198</c:v>
                </c:pt>
                <c:pt idx="177" formatCode="0.0">
                  <c:v>1194</c:v>
                </c:pt>
                <c:pt idx="178" formatCode="0.0">
                  <c:v>1190</c:v>
                </c:pt>
                <c:pt idx="179" formatCode="0.0">
                  <c:v>1186</c:v>
                </c:pt>
                <c:pt idx="180" formatCode="0.0">
                  <c:v>1153</c:v>
                </c:pt>
                <c:pt idx="181" formatCode="0.0">
                  <c:v>1120</c:v>
                </c:pt>
                <c:pt idx="182" formatCode="0.0">
                  <c:v>1087</c:v>
                </c:pt>
                <c:pt idx="183" formatCode="0.0">
                  <c:v>1015.333333333333</c:v>
                </c:pt>
                <c:pt idx="184" formatCode="0.0">
                  <c:v>943.66666666666674</c:v>
                </c:pt>
                <c:pt idx="185" formatCode="0.0">
                  <c:v>872</c:v>
                </c:pt>
                <c:pt idx="186" formatCode="0.0">
                  <c:v>840.33333333333326</c:v>
                </c:pt>
                <c:pt idx="187" formatCode="0.0">
                  <c:v>808.66666666666674</c:v>
                </c:pt>
                <c:pt idx="188" formatCode="0.0">
                  <c:v>777</c:v>
                </c:pt>
                <c:pt idx="189">
                  <c:v>730.5</c:v>
                </c:pt>
                <c:pt idx="190">
                  <c:v>684</c:v>
                </c:pt>
                <c:pt idx="191">
                  <c:v>604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9006032"/>
        <c:axId val="80294680"/>
      </c:lineChart>
      <c:catAx>
        <c:axId val="17900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294680"/>
        <c:crosses val="autoZero"/>
        <c:auto val="1"/>
        <c:lblAlgn val="ctr"/>
        <c:lblOffset val="100"/>
        <c:tickLblSkip val="20"/>
        <c:tickMarkSkip val="5"/>
        <c:noMultiLvlLbl val="0"/>
      </c:catAx>
      <c:valAx>
        <c:axId val="80294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People (Millions)</a:t>
                </a:r>
              </a:p>
            </c:rich>
          </c:tx>
          <c:layout>
            <c:manualLayout>
              <c:xMode val="edge"/>
              <c:yMode val="edge"/>
              <c:x val="3.08641975308642E-3"/>
              <c:y val="0.2544215564377920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7900603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ln w="28575" cmpd="sng"/>
      </c:sp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'Original Data'!$B$9</c:f>
              <c:strCache>
                <c:ptCount val="1"/>
                <c:pt idx="0">
                  <c:v>Civil Wars Classified as Major (&gt;1000 deaths)</c:v>
                </c:pt>
              </c:strCache>
            </c:strRef>
          </c:tx>
          <c:spPr>
            <a:ln>
              <a:solidFill>
                <a:srgbClr val="1A4482"/>
              </a:solidFill>
            </a:ln>
          </c:spPr>
          <c:marker>
            <c:symbol val="none"/>
          </c:marker>
          <c:cat>
            <c:numRef>
              <c:f>'Original Data'!$A$10:$A$42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</c:numCache>
            </c:numRef>
          </c:cat>
          <c:val>
            <c:numRef>
              <c:f>'Original Data'!$B$10:$B$42</c:f>
              <c:numCache>
                <c:formatCode>General</c:formatCode>
                <c:ptCount val="33"/>
                <c:pt idx="0">
                  <c:v>11</c:v>
                </c:pt>
                <c:pt idx="1">
                  <c:v>13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13</c:v>
                </c:pt>
                <c:pt idx="7">
                  <c:v>15</c:v>
                </c:pt>
                <c:pt idx="8">
                  <c:v>11</c:v>
                </c:pt>
                <c:pt idx="9">
                  <c:v>14</c:v>
                </c:pt>
                <c:pt idx="10">
                  <c:v>12</c:v>
                </c:pt>
                <c:pt idx="11">
                  <c:v>12</c:v>
                </c:pt>
                <c:pt idx="12">
                  <c:v>10</c:v>
                </c:pt>
                <c:pt idx="13">
                  <c:v>9</c:v>
                </c:pt>
                <c:pt idx="14">
                  <c:v>7</c:v>
                </c:pt>
                <c:pt idx="15">
                  <c:v>9</c:v>
                </c:pt>
                <c:pt idx="16">
                  <c:v>7</c:v>
                </c:pt>
                <c:pt idx="17">
                  <c:v>11</c:v>
                </c:pt>
                <c:pt idx="18">
                  <c:v>10</c:v>
                </c:pt>
                <c:pt idx="19">
                  <c:v>9</c:v>
                </c:pt>
                <c:pt idx="20">
                  <c:v>8</c:v>
                </c:pt>
                <c:pt idx="21">
                  <c:v>6</c:v>
                </c:pt>
                <c:pt idx="22">
                  <c:v>4</c:v>
                </c:pt>
                <c:pt idx="23">
                  <c:v>6</c:v>
                </c:pt>
                <c:pt idx="24">
                  <c:v>5</c:v>
                </c:pt>
                <c:pt idx="25">
                  <c:v>5</c:v>
                </c:pt>
                <c:pt idx="26">
                  <c:v>4</c:v>
                </c:pt>
                <c:pt idx="27">
                  <c:v>5</c:v>
                </c:pt>
                <c:pt idx="28">
                  <c:v>6</c:v>
                </c:pt>
                <c:pt idx="29">
                  <c:v>5</c:v>
                </c:pt>
                <c:pt idx="30">
                  <c:v>5</c:v>
                </c:pt>
                <c:pt idx="31">
                  <c:v>6</c:v>
                </c:pt>
                <c:pt idx="32">
                  <c:v>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392264"/>
        <c:axId val="291392656"/>
      </c:lineChart>
      <c:catAx>
        <c:axId val="291392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392656"/>
        <c:crosses val="autoZero"/>
        <c:auto val="1"/>
        <c:lblAlgn val="ctr"/>
        <c:lblOffset val="100"/>
        <c:noMultiLvlLbl val="0"/>
      </c:catAx>
      <c:valAx>
        <c:axId val="291392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91392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'[Final, Figure 5.4, Total Battle Deaths (1981-2013).xlsx]Original Data'!$B$9</c:f>
              <c:strCache>
                <c:ptCount val="1"/>
                <c:pt idx="0">
                  <c:v>Total Battle Deaths (PRIO)</c:v>
                </c:pt>
              </c:strCache>
            </c:strRef>
          </c:tx>
          <c:spPr>
            <a:ln>
              <a:solidFill>
                <a:srgbClr val="B3353D"/>
              </a:solidFill>
            </a:ln>
          </c:spPr>
          <c:marker>
            <c:symbol val="none"/>
          </c:marker>
          <c:cat>
            <c:numRef>
              <c:f>'[Final, Figure 5.4, Total Battle Deaths (1981-2013).xlsx]Original Data'!$A$10:$A$42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</c:numCache>
            </c:numRef>
          </c:cat>
          <c:val>
            <c:numRef>
              <c:f>'[Final, Figure 5.4, Total Battle Deaths (1981-2013).xlsx]Original Data'!$B$10:$B$42</c:f>
              <c:numCache>
                <c:formatCode>General</c:formatCode>
                <c:ptCount val="33"/>
                <c:pt idx="0">
                  <c:v>216132</c:v>
                </c:pt>
                <c:pt idx="1">
                  <c:v>233984</c:v>
                </c:pt>
                <c:pt idx="2">
                  <c:v>245392</c:v>
                </c:pt>
                <c:pt idx="3">
                  <c:v>261855</c:v>
                </c:pt>
                <c:pt idx="4">
                  <c:v>235490</c:v>
                </c:pt>
                <c:pt idx="5">
                  <c:v>245030</c:v>
                </c:pt>
                <c:pt idx="6">
                  <c:v>210158</c:v>
                </c:pt>
                <c:pt idx="7">
                  <c:v>266978</c:v>
                </c:pt>
                <c:pt idx="8">
                  <c:v>78458</c:v>
                </c:pt>
                <c:pt idx="9">
                  <c:v>88715</c:v>
                </c:pt>
                <c:pt idx="10">
                  <c:v>153050</c:v>
                </c:pt>
                <c:pt idx="11">
                  <c:v>98572</c:v>
                </c:pt>
                <c:pt idx="12">
                  <c:v>103365</c:v>
                </c:pt>
                <c:pt idx="13">
                  <c:v>88120</c:v>
                </c:pt>
                <c:pt idx="14">
                  <c:v>46305</c:v>
                </c:pt>
                <c:pt idx="15">
                  <c:v>40758</c:v>
                </c:pt>
                <c:pt idx="16">
                  <c:v>46285</c:v>
                </c:pt>
                <c:pt idx="17">
                  <c:v>99772</c:v>
                </c:pt>
                <c:pt idx="18">
                  <c:v>119038</c:v>
                </c:pt>
                <c:pt idx="19">
                  <c:v>77327</c:v>
                </c:pt>
                <c:pt idx="20">
                  <c:v>59779</c:v>
                </c:pt>
                <c:pt idx="21">
                  <c:v>20717</c:v>
                </c:pt>
                <c:pt idx="22">
                  <c:v>31977</c:v>
                </c:pt>
                <c:pt idx="23">
                  <c:v>35503</c:v>
                </c:pt>
                <c:pt idx="24">
                  <c:v>36325</c:v>
                </c:pt>
                <c:pt idx="25">
                  <c:v>56378</c:v>
                </c:pt>
                <c:pt idx="26">
                  <c:v>62315</c:v>
                </c:pt>
                <c:pt idx="27">
                  <c:v>48655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'[Final, Figure 5.4, Total Battle Deaths (1981-2013).xlsx]Original Data'!$C$9</c:f>
              <c:strCache>
                <c:ptCount val="1"/>
                <c:pt idx="0">
                  <c:v>Total Battle Deaths (UCDP)</c:v>
                </c:pt>
              </c:strCache>
            </c:strRef>
          </c:tx>
          <c:spPr>
            <a:ln>
              <a:solidFill>
                <a:srgbClr val="B3353D"/>
              </a:solidFill>
              <a:prstDash val="sysDash"/>
            </a:ln>
          </c:spPr>
          <c:marker>
            <c:symbol val="none"/>
          </c:marker>
          <c:cat>
            <c:numRef>
              <c:f>'[Final, Figure 5.4, Total Battle Deaths (1981-2013).xlsx]Original Data'!$A$10:$A$42</c:f>
              <c:numCache>
                <c:formatCode>General</c:formatCode>
                <c:ptCount val="33"/>
                <c:pt idx="0">
                  <c:v>1981</c:v>
                </c:pt>
                <c:pt idx="1">
                  <c:v>1982</c:v>
                </c:pt>
                <c:pt idx="2">
                  <c:v>1983</c:v>
                </c:pt>
                <c:pt idx="3">
                  <c:v>1984</c:v>
                </c:pt>
                <c:pt idx="4">
                  <c:v>1985</c:v>
                </c:pt>
                <c:pt idx="5">
                  <c:v>1986</c:v>
                </c:pt>
                <c:pt idx="6">
                  <c:v>1987</c:v>
                </c:pt>
                <c:pt idx="7">
                  <c:v>1988</c:v>
                </c:pt>
                <c:pt idx="8">
                  <c:v>1989</c:v>
                </c:pt>
                <c:pt idx="9">
                  <c:v>1990</c:v>
                </c:pt>
                <c:pt idx="10">
                  <c:v>1991</c:v>
                </c:pt>
                <c:pt idx="11">
                  <c:v>1992</c:v>
                </c:pt>
                <c:pt idx="12">
                  <c:v>1993</c:v>
                </c:pt>
                <c:pt idx="13">
                  <c:v>1994</c:v>
                </c:pt>
                <c:pt idx="14">
                  <c:v>1995</c:v>
                </c:pt>
                <c:pt idx="15">
                  <c:v>1996</c:v>
                </c:pt>
                <c:pt idx="16">
                  <c:v>1997</c:v>
                </c:pt>
                <c:pt idx="17">
                  <c:v>1998</c:v>
                </c:pt>
                <c:pt idx="18">
                  <c:v>1999</c:v>
                </c:pt>
                <c:pt idx="19">
                  <c:v>2000</c:v>
                </c:pt>
                <c:pt idx="20">
                  <c:v>2001</c:v>
                </c:pt>
                <c:pt idx="21">
                  <c:v>2002</c:v>
                </c:pt>
                <c:pt idx="22">
                  <c:v>2003</c:v>
                </c:pt>
                <c:pt idx="23">
                  <c:v>2004</c:v>
                </c:pt>
                <c:pt idx="24">
                  <c:v>2005</c:v>
                </c:pt>
                <c:pt idx="25">
                  <c:v>2006</c:v>
                </c:pt>
                <c:pt idx="26">
                  <c:v>2007</c:v>
                </c:pt>
                <c:pt idx="27">
                  <c:v>2008</c:v>
                </c:pt>
                <c:pt idx="28">
                  <c:v>2009</c:v>
                </c:pt>
                <c:pt idx="29">
                  <c:v>2010</c:v>
                </c:pt>
                <c:pt idx="30">
                  <c:v>2011</c:v>
                </c:pt>
                <c:pt idx="31">
                  <c:v>2012</c:v>
                </c:pt>
                <c:pt idx="32">
                  <c:v>2013</c:v>
                </c:pt>
              </c:numCache>
            </c:numRef>
          </c:cat>
          <c:val>
            <c:numRef>
              <c:f>'[Final, Figure 5.4, Total Battle Deaths (1981-2013).xlsx]Original Data'!$C$10:$C$42</c:f>
              <c:numCache>
                <c:formatCode>General</c:formatCode>
                <c:ptCount val="33"/>
                <c:pt idx="8">
                  <c:v>52462</c:v>
                </c:pt>
                <c:pt idx="9">
                  <c:v>77327</c:v>
                </c:pt>
                <c:pt idx="10">
                  <c:v>69957</c:v>
                </c:pt>
                <c:pt idx="11">
                  <c:v>35413</c:v>
                </c:pt>
                <c:pt idx="12">
                  <c:v>37744</c:v>
                </c:pt>
                <c:pt idx="13">
                  <c:v>32535</c:v>
                </c:pt>
                <c:pt idx="14">
                  <c:v>26281</c:v>
                </c:pt>
                <c:pt idx="15">
                  <c:v>24863</c:v>
                </c:pt>
                <c:pt idx="16">
                  <c:v>36923</c:v>
                </c:pt>
                <c:pt idx="17">
                  <c:v>37252</c:v>
                </c:pt>
                <c:pt idx="18">
                  <c:v>74174</c:v>
                </c:pt>
                <c:pt idx="19">
                  <c:v>71456</c:v>
                </c:pt>
                <c:pt idx="20">
                  <c:v>20805</c:v>
                </c:pt>
                <c:pt idx="21">
                  <c:v>15946</c:v>
                </c:pt>
                <c:pt idx="22">
                  <c:v>20376</c:v>
                </c:pt>
                <c:pt idx="23">
                  <c:v>16733</c:v>
                </c:pt>
                <c:pt idx="24">
                  <c:v>10656</c:v>
                </c:pt>
                <c:pt idx="25">
                  <c:v>16504</c:v>
                </c:pt>
                <c:pt idx="26">
                  <c:v>17368</c:v>
                </c:pt>
                <c:pt idx="27">
                  <c:v>26192</c:v>
                </c:pt>
                <c:pt idx="28">
                  <c:v>30494</c:v>
                </c:pt>
                <c:pt idx="29">
                  <c:v>19218</c:v>
                </c:pt>
                <c:pt idx="30">
                  <c:v>20076</c:v>
                </c:pt>
                <c:pt idx="31">
                  <c:v>37275</c:v>
                </c:pt>
                <c:pt idx="32">
                  <c:v>42525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557424"/>
        <c:axId val="291557816"/>
      </c:lineChart>
      <c:catAx>
        <c:axId val="29155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557816"/>
        <c:crosses val="autoZero"/>
        <c:auto val="1"/>
        <c:lblAlgn val="ctr"/>
        <c:lblOffset val="100"/>
        <c:noMultiLvlLbl val="0"/>
      </c:catAx>
      <c:valAx>
        <c:axId val="29155781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291557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'Original Data'!$B$8</c:f>
              <c:strCache>
                <c:ptCount val="1"/>
                <c:pt idx="0">
                  <c:v>25 Fastest - Growing Countries</c:v>
                </c:pt>
              </c:strCache>
            </c:strRef>
          </c:tx>
          <c:spPr>
            <a:ln>
              <a:solidFill>
                <a:srgbClr val="1A4482"/>
              </a:solidFill>
            </a:ln>
          </c:spPr>
          <c:marker>
            <c:symbol val="none"/>
          </c:marker>
          <c:cat>
            <c:numRef>
              <c:f>'Original Data'!$A$9:$A$62</c:f>
              <c:numCache>
                <c:formatCode>General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</c:numCache>
            </c:numRef>
          </c:cat>
          <c:val>
            <c:numRef>
              <c:f>'Original Data'!$B$9:$B$62</c:f>
              <c:numCache>
                <c:formatCode>General</c:formatCode>
                <c:ptCount val="54"/>
                <c:pt idx="0">
                  <c:v>100</c:v>
                </c:pt>
                <c:pt idx="1">
                  <c:v>102.17277300000001</c:v>
                </c:pt>
                <c:pt idx="2">
                  <c:v>105.4548587698017</c:v>
                </c:pt>
                <c:pt idx="3">
                  <c:v>107.4320182077451</c:v>
                </c:pt>
                <c:pt idx="4">
                  <c:v>109.6937415142655</c:v>
                </c:pt>
                <c:pt idx="5">
                  <c:v>113.5170905482472</c:v>
                </c:pt>
                <c:pt idx="6">
                  <c:v>117.9211949475131</c:v>
                </c:pt>
                <c:pt idx="7">
                  <c:v>124.7984840333187</c:v>
                </c:pt>
                <c:pt idx="8">
                  <c:v>133.0836444788527</c:v>
                </c:pt>
                <c:pt idx="9">
                  <c:v>139.4585440206742</c:v>
                </c:pt>
                <c:pt idx="10">
                  <c:v>147.12423014454521</c:v>
                </c:pt>
                <c:pt idx="11">
                  <c:v>153.60919550073319</c:v>
                </c:pt>
                <c:pt idx="12">
                  <c:v>159.1450282040507</c:v>
                </c:pt>
                <c:pt idx="13">
                  <c:v>167.151289917139</c:v>
                </c:pt>
                <c:pt idx="14">
                  <c:v>176.16038841142529</c:v>
                </c:pt>
                <c:pt idx="15">
                  <c:v>179.433441381694</c:v>
                </c:pt>
                <c:pt idx="16">
                  <c:v>191.11412418671421</c:v>
                </c:pt>
                <c:pt idx="17">
                  <c:v>196.77616678693181</c:v>
                </c:pt>
                <c:pt idx="18">
                  <c:v>203.78861410658271</c:v>
                </c:pt>
                <c:pt idx="19">
                  <c:v>210.826360151991</c:v>
                </c:pt>
                <c:pt idx="20">
                  <c:v>216.74807625510331</c:v>
                </c:pt>
                <c:pt idx="21">
                  <c:v>223.68983004615259</c:v>
                </c:pt>
                <c:pt idx="22">
                  <c:v>224.5364701048569</c:v>
                </c:pt>
                <c:pt idx="23">
                  <c:v>228.69539073825661</c:v>
                </c:pt>
                <c:pt idx="24">
                  <c:v>235.7385455563618</c:v>
                </c:pt>
                <c:pt idx="25">
                  <c:v>240.87852043949451</c:v>
                </c:pt>
                <c:pt idx="26">
                  <c:v>247.1773034549561</c:v>
                </c:pt>
                <c:pt idx="27">
                  <c:v>251.636416614106</c:v>
                </c:pt>
                <c:pt idx="28">
                  <c:v>260.08055971551221</c:v>
                </c:pt>
                <c:pt idx="29">
                  <c:v>269.20588667719289</c:v>
                </c:pt>
                <c:pt idx="30">
                  <c:v>274.86260767570383</c:v>
                </c:pt>
                <c:pt idx="31">
                  <c:v>280.87244835764619</c:v>
                </c:pt>
                <c:pt idx="32">
                  <c:v>290.91976702325519</c:v>
                </c:pt>
                <c:pt idx="33">
                  <c:v>300.77415047558731</c:v>
                </c:pt>
                <c:pt idx="34">
                  <c:v>303.98013823840449</c:v>
                </c:pt>
                <c:pt idx="35">
                  <c:v>319.26536911653619</c:v>
                </c:pt>
                <c:pt idx="36">
                  <c:v>330.93144702489462</c:v>
                </c:pt>
                <c:pt idx="37">
                  <c:v>343.96947755615253</c:v>
                </c:pt>
                <c:pt idx="38">
                  <c:v>345.3811337955546</c:v>
                </c:pt>
                <c:pt idx="39">
                  <c:v>350.47350230846308</c:v>
                </c:pt>
                <c:pt idx="40">
                  <c:v>360.60083369745871</c:v>
                </c:pt>
                <c:pt idx="41">
                  <c:v>363.68313134683109</c:v>
                </c:pt>
                <c:pt idx="42">
                  <c:v>372.82915474937442</c:v>
                </c:pt>
                <c:pt idx="43">
                  <c:v>383.44806727836311</c:v>
                </c:pt>
                <c:pt idx="44">
                  <c:v>398.62729615237379</c:v>
                </c:pt>
                <c:pt idx="45">
                  <c:v>416.12308007068509</c:v>
                </c:pt>
                <c:pt idx="46">
                  <c:v>437.20944719510823</c:v>
                </c:pt>
                <c:pt idx="47">
                  <c:v>459.51804612195519</c:v>
                </c:pt>
                <c:pt idx="48">
                  <c:v>474.64055985598623</c:v>
                </c:pt>
                <c:pt idx="49">
                  <c:v>471.80182769703731</c:v>
                </c:pt>
                <c:pt idx="50">
                  <c:v>497.90244737733929</c:v>
                </c:pt>
                <c:pt idx="51">
                  <c:v>517.51167803606518</c:v>
                </c:pt>
                <c:pt idx="52">
                  <c:v>533.5691080089199</c:v>
                </c:pt>
                <c:pt idx="53">
                  <c:v>552.27511786115576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'Original Data'!$C$8</c:f>
              <c:strCache>
                <c:ptCount val="1"/>
                <c:pt idx="0">
                  <c:v>Average of 109 Developing Countries</c:v>
                </c:pt>
              </c:strCache>
            </c:strRef>
          </c:tx>
          <c:spPr>
            <a:ln>
              <a:solidFill>
                <a:srgbClr val="B3353D"/>
              </a:solidFill>
            </a:ln>
          </c:spPr>
          <c:marker>
            <c:symbol val="none"/>
          </c:marker>
          <c:cat>
            <c:numRef>
              <c:f>'Original Data'!$A$9:$A$62</c:f>
              <c:numCache>
                <c:formatCode>General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</c:numCache>
            </c:numRef>
          </c:cat>
          <c:val>
            <c:numRef>
              <c:f>'Original Data'!$C$9:$C$62</c:f>
              <c:numCache>
                <c:formatCode>General</c:formatCode>
                <c:ptCount val="54"/>
                <c:pt idx="0">
                  <c:v>100</c:v>
                </c:pt>
                <c:pt idx="1">
                  <c:v>100.98466070000001</c:v>
                </c:pt>
                <c:pt idx="2">
                  <c:v>103.5063001897026</c:v>
                </c:pt>
                <c:pt idx="3">
                  <c:v>105.45939161987209</c:v>
                </c:pt>
                <c:pt idx="4">
                  <c:v>108.342731535897</c:v>
                </c:pt>
                <c:pt idx="5">
                  <c:v>111.6468901555121</c:v>
                </c:pt>
                <c:pt idx="6">
                  <c:v>113.9883051935664</c:v>
                </c:pt>
                <c:pt idx="7">
                  <c:v>117.32439180260209</c:v>
                </c:pt>
                <c:pt idx="8">
                  <c:v>121.37847045968159</c:v>
                </c:pt>
                <c:pt idx="9">
                  <c:v>125.8216131220028</c:v>
                </c:pt>
                <c:pt idx="10">
                  <c:v>131.43987150944599</c:v>
                </c:pt>
                <c:pt idx="11">
                  <c:v>135.31291425210861</c:v>
                </c:pt>
                <c:pt idx="12">
                  <c:v>139.38174787421579</c:v>
                </c:pt>
                <c:pt idx="13">
                  <c:v>142.00419315938959</c:v>
                </c:pt>
                <c:pt idx="14">
                  <c:v>147.68260429389579</c:v>
                </c:pt>
                <c:pt idx="15">
                  <c:v>150.0006023911979</c:v>
                </c:pt>
                <c:pt idx="16">
                  <c:v>156.05485320461631</c:v>
                </c:pt>
                <c:pt idx="17">
                  <c:v>158.7509255127147</c:v>
                </c:pt>
                <c:pt idx="18">
                  <c:v>162.32204028219721</c:v>
                </c:pt>
                <c:pt idx="19">
                  <c:v>163.82647617541539</c:v>
                </c:pt>
                <c:pt idx="20">
                  <c:v>164.43678500869129</c:v>
                </c:pt>
                <c:pt idx="21">
                  <c:v>167.32548876450309</c:v>
                </c:pt>
                <c:pt idx="22">
                  <c:v>167.3356208248243</c:v>
                </c:pt>
                <c:pt idx="23">
                  <c:v>166.70879664942041</c:v>
                </c:pt>
                <c:pt idx="24">
                  <c:v>167.99989676442979</c:v>
                </c:pt>
                <c:pt idx="25">
                  <c:v>168.89940550768361</c:v>
                </c:pt>
                <c:pt idx="26">
                  <c:v>170.1687448371616</c:v>
                </c:pt>
                <c:pt idx="27">
                  <c:v>171.37277157906331</c:v>
                </c:pt>
                <c:pt idx="28">
                  <c:v>174.59177945366201</c:v>
                </c:pt>
                <c:pt idx="29">
                  <c:v>175.97825554928951</c:v>
                </c:pt>
                <c:pt idx="30">
                  <c:v>175.5865504776535</c:v>
                </c:pt>
                <c:pt idx="31">
                  <c:v>173.0531807038999</c:v>
                </c:pt>
                <c:pt idx="32">
                  <c:v>167.12172582772411</c:v>
                </c:pt>
                <c:pt idx="33">
                  <c:v>164.74885635964549</c:v>
                </c:pt>
                <c:pt idx="34">
                  <c:v>163.39070533904899</c:v>
                </c:pt>
                <c:pt idx="35">
                  <c:v>166.9017314124483</c:v>
                </c:pt>
                <c:pt idx="36">
                  <c:v>172.86906414962451</c:v>
                </c:pt>
                <c:pt idx="37">
                  <c:v>178.8672783948694</c:v>
                </c:pt>
                <c:pt idx="38">
                  <c:v>181.2504917028204</c:v>
                </c:pt>
                <c:pt idx="39">
                  <c:v>183.89671263158331</c:v>
                </c:pt>
                <c:pt idx="40">
                  <c:v>188.28280554005229</c:v>
                </c:pt>
                <c:pt idx="41">
                  <c:v>193.39936253818229</c:v>
                </c:pt>
                <c:pt idx="42">
                  <c:v>198.1113929569033</c:v>
                </c:pt>
                <c:pt idx="43">
                  <c:v>202.5387784422484</c:v>
                </c:pt>
                <c:pt idx="44">
                  <c:v>212.297125143025</c:v>
                </c:pt>
                <c:pt idx="45">
                  <c:v>221.35567788112019</c:v>
                </c:pt>
                <c:pt idx="46">
                  <c:v>231.962898083993</c:v>
                </c:pt>
                <c:pt idx="47">
                  <c:v>243.3811696785022</c:v>
                </c:pt>
                <c:pt idx="48">
                  <c:v>251.53311973679229</c:v>
                </c:pt>
                <c:pt idx="49">
                  <c:v>251.368156016276</c:v>
                </c:pt>
                <c:pt idx="50">
                  <c:v>260.62747548716322</c:v>
                </c:pt>
                <c:pt idx="51">
                  <c:v>269.05937115609169</c:v>
                </c:pt>
                <c:pt idx="52">
                  <c:v>277.08051800771659</c:v>
                </c:pt>
                <c:pt idx="53">
                  <c:v>284.29703576634461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'Original Data'!$D$8</c:f>
              <c:strCache>
                <c:ptCount val="1"/>
                <c:pt idx="0">
                  <c:v>25 Slowest - Growing Countries</c:v>
                </c:pt>
              </c:strCache>
            </c:strRef>
          </c:tx>
          <c:spPr>
            <a:ln>
              <a:solidFill>
                <a:srgbClr val="9D845E"/>
              </a:solidFill>
            </a:ln>
          </c:spPr>
          <c:marker>
            <c:symbol val="none"/>
          </c:marker>
          <c:cat>
            <c:numRef>
              <c:f>'Original Data'!$A$9:$A$62</c:f>
              <c:numCache>
                <c:formatCode>General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</c:numCache>
            </c:numRef>
          </c:cat>
          <c:val>
            <c:numRef>
              <c:f>'Original Data'!$D$9:$D$62</c:f>
              <c:numCache>
                <c:formatCode>General</c:formatCode>
                <c:ptCount val="54"/>
                <c:pt idx="0">
                  <c:v>100</c:v>
                </c:pt>
                <c:pt idx="1">
                  <c:v>100.193806</c:v>
                </c:pt>
                <c:pt idx="2">
                  <c:v>101.9491163163849</c:v>
                </c:pt>
                <c:pt idx="3">
                  <c:v>103.4753679910049</c:v>
                </c:pt>
                <c:pt idx="4">
                  <c:v>106.7632802181065</c:v>
                </c:pt>
                <c:pt idx="5">
                  <c:v>110.01362209111311</c:v>
                </c:pt>
                <c:pt idx="6">
                  <c:v>111.1758037946111</c:v>
                </c:pt>
                <c:pt idx="7">
                  <c:v>112.3574625074351</c:v>
                </c:pt>
                <c:pt idx="8">
                  <c:v>112.9682614934075</c:v>
                </c:pt>
                <c:pt idx="9">
                  <c:v>114.79589365896111</c:v>
                </c:pt>
                <c:pt idx="10">
                  <c:v>118.0089572531035</c:v>
                </c:pt>
                <c:pt idx="11">
                  <c:v>120.08089952007489</c:v>
                </c:pt>
                <c:pt idx="12">
                  <c:v>120.43431585965919</c:v>
                </c:pt>
                <c:pt idx="13">
                  <c:v>119.11382343816121</c:v>
                </c:pt>
                <c:pt idx="14">
                  <c:v>122.481572640343</c:v>
                </c:pt>
                <c:pt idx="15">
                  <c:v>121.03025664091869</c:v>
                </c:pt>
                <c:pt idx="16">
                  <c:v>122.1377435201904</c:v>
                </c:pt>
                <c:pt idx="17">
                  <c:v>123.6120792146195</c:v>
                </c:pt>
                <c:pt idx="18">
                  <c:v>124.17604894262161</c:v>
                </c:pt>
                <c:pt idx="19">
                  <c:v>121.4748113389185</c:v>
                </c:pt>
                <c:pt idx="20">
                  <c:v>119.9121484331216</c:v>
                </c:pt>
                <c:pt idx="21">
                  <c:v>119.9960293791936</c:v>
                </c:pt>
                <c:pt idx="22">
                  <c:v>117.32767647392809</c:v>
                </c:pt>
                <c:pt idx="23">
                  <c:v>113.5870601313984</c:v>
                </c:pt>
                <c:pt idx="24">
                  <c:v>111.9881382490116</c:v>
                </c:pt>
                <c:pt idx="25">
                  <c:v>112.4344145635543</c:v>
                </c:pt>
                <c:pt idx="26">
                  <c:v>111.6263353836939</c:v>
                </c:pt>
                <c:pt idx="27">
                  <c:v>110.9179595709078</c:v>
                </c:pt>
                <c:pt idx="28">
                  <c:v>110.4253183408173</c:v>
                </c:pt>
                <c:pt idx="29">
                  <c:v>108.88458479309701</c:v>
                </c:pt>
                <c:pt idx="30">
                  <c:v>104.5239705859196</c:v>
                </c:pt>
                <c:pt idx="31">
                  <c:v>103.2310696936747</c:v>
                </c:pt>
                <c:pt idx="32">
                  <c:v>97.986414165576875</c:v>
                </c:pt>
                <c:pt idx="33">
                  <c:v>94.654729104326009</c:v>
                </c:pt>
                <c:pt idx="34">
                  <c:v>92.790540183413398</c:v>
                </c:pt>
                <c:pt idx="35">
                  <c:v>93.564083325382185</c:v>
                </c:pt>
                <c:pt idx="36">
                  <c:v>94.966697820308795</c:v>
                </c:pt>
                <c:pt idx="37">
                  <c:v>99.250791807697567</c:v>
                </c:pt>
                <c:pt idx="38">
                  <c:v>101.14907138438291</c:v>
                </c:pt>
                <c:pt idx="39">
                  <c:v>101.517847546973</c:v>
                </c:pt>
                <c:pt idx="40">
                  <c:v>101.44505356528229</c:v>
                </c:pt>
                <c:pt idx="41">
                  <c:v>102.34218614272859</c:v>
                </c:pt>
                <c:pt idx="42">
                  <c:v>103.6292844593777</c:v>
                </c:pt>
                <c:pt idx="43">
                  <c:v>103.19495796204011</c:v>
                </c:pt>
                <c:pt idx="44">
                  <c:v>105.555525082279</c:v>
                </c:pt>
                <c:pt idx="45">
                  <c:v>107.6823306349489</c:v>
                </c:pt>
                <c:pt idx="46">
                  <c:v>110.5708391607165</c:v>
                </c:pt>
                <c:pt idx="47">
                  <c:v>113.799384930578</c:v>
                </c:pt>
                <c:pt idx="48">
                  <c:v>115.4418719371703</c:v>
                </c:pt>
                <c:pt idx="49">
                  <c:v>115.8636027984287</c:v>
                </c:pt>
                <c:pt idx="50">
                  <c:v>119.1495084774245</c:v>
                </c:pt>
                <c:pt idx="51">
                  <c:v>121.8753739960234</c:v>
                </c:pt>
                <c:pt idx="52">
                  <c:v>125.85953969088661</c:v>
                </c:pt>
                <c:pt idx="53">
                  <c:v>127.27935612375791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'Original Data'!$E$8</c:f>
              <c:strCache>
                <c:ptCount val="1"/>
                <c:pt idx="0">
                  <c:v>Baseline</c:v>
                </c:pt>
              </c:strCache>
            </c:strRef>
          </c:tx>
          <c:spPr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'Original Data'!$A$9:$A$62</c:f>
              <c:numCache>
                <c:formatCode>General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</c:numCache>
            </c:numRef>
          </c:cat>
          <c:val>
            <c:numRef>
              <c:f>'Original Data'!$E$9:$E$62</c:f>
              <c:numCache>
                <c:formatCode>General</c:formatCode>
                <c:ptCount val="5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558600"/>
        <c:axId val="291558992"/>
      </c:lineChart>
      <c:catAx>
        <c:axId val="29155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558992"/>
        <c:crosses val="autoZero"/>
        <c:auto val="1"/>
        <c:lblAlgn val="ctr"/>
        <c:lblOffset val="100"/>
        <c:noMultiLvlLbl val="0"/>
      </c:catAx>
      <c:valAx>
        <c:axId val="2915589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Average per Capita Income (1960=100)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91558600"/>
        <c:crosses val="autoZero"/>
        <c:crossBetween val="between"/>
      </c:valAx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7930397589190241E-2"/>
          <c:y val="0.84421525223165117"/>
          <c:w val="0.93642315543890331"/>
          <c:h val="0.1372160846536091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'[Final, Figure 2.2, $1.25 per Day Poverty (1981-2011).xlsx]Original Data'!$B$24</c:f>
              <c:strCache>
                <c:ptCount val="1"/>
                <c:pt idx="0">
                  <c:v>Population</c:v>
                </c:pt>
              </c:strCache>
            </c:strRef>
          </c:tx>
          <c:spPr>
            <a:ln w="38100" cmpd="sng">
              <a:solidFill>
                <a:srgbClr val="B3353D"/>
              </a:solidFill>
            </a:ln>
          </c:spPr>
          <c:marker>
            <c:symbol val="none"/>
          </c:marker>
          <c:cat>
            <c:numRef>
              <c:f>'[Final, Figure 2.2, $1.25 per Day Poverty (1981-2011).xlsx]Original Data'!$A$25:$A$36</c:f>
              <c:numCache>
                <c:formatCode>General</c:formatCode>
                <c:ptCount val="12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'[Final, Figure 2.2, $1.25 per Day Poverty (1981-2011).xlsx]Original Data'!$B$25:$B$36</c:f>
              <c:numCache>
                <c:formatCode>#,##0.00</c:formatCode>
                <c:ptCount val="12"/>
                <c:pt idx="0">
                  <c:v>1997.28</c:v>
                </c:pt>
                <c:pt idx="1">
                  <c:v>1955.26</c:v>
                </c:pt>
                <c:pt idx="2">
                  <c:v>1864.55</c:v>
                </c:pt>
                <c:pt idx="3">
                  <c:v>1958.5</c:v>
                </c:pt>
                <c:pt idx="4">
                  <c:v>1916.7</c:v>
                </c:pt>
                <c:pt idx="5">
                  <c:v>1715.79</c:v>
                </c:pt>
                <c:pt idx="6">
                  <c:v>1751.45</c:v>
                </c:pt>
                <c:pt idx="7">
                  <c:v>1645.12</c:v>
                </c:pt>
                <c:pt idx="8">
                  <c:v>1401.01</c:v>
                </c:pt>
                <c:pt idx="9">
                  <c:v>1253.9000000000001</c:v>
                </c:pt>
                <c:pt idx="10">
                  <c:v>1119.75</c:v>
                </c:pt>
                <c:pt idx="11">
                  <c:v>896.7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330808"/>
        <c:axId val="177452840"/>
      </c:lineChart>
      <c:lineChart>
        <c:grouping val="standard"/>
        <c:varyColors val="0"/>
        <c:ser>
          <c:idx val="1"/>
          <c:order val="1"/>
          <c:tx>
            <c:strRef>
              <c:f>'[Final, Figure 2.2, $1.25 per Day Poverty (1981-2011).xlsx]Original Data'!$C$24</c:f>
              <c:strCache>
                <c:ptCount val="1"/>
                <c:pt idx="0">
                  <c:v>Percentage</c:v>
                </c:pt>
              </c:strCache>
            </c:strRef>
          </c:tx>
          <c:spPr>
            <a:ln w="38100" cmpd="sng">
              <a:solidFill>
                <a:srgbClr val="1A4482"/>
              </a:solidFill>
            </a:ln>
          </c:spPr>
          <c:marker>
            <c:symbol val="none"/>
          </c:marker>
          <c:cat>
            <c:numRef>
              <c:f>'[Final, Figure 2.2, $1.25 per Day Poverty (1981-2011).xlsx]Original Data'!$A$25:$A$36</c:f>
              <c:numCache>
                <c:formatCode>General</c:formatCode>
                <c:ptCount val="12"/>
                <c:pt idx="0">
                  <c:v>1981</c:v>
                </c:pt>
                <c:pt idx="1">
                  <c:v>1984</c:v>
                </c:pt>
                <c:pt idx="2">
                  <c:v>1987</c:v>
                </c:pt>
                <c:pt idx="3">
                  <c:v>1990</c:v>
                </c:pt>
                <c:pt idx="4">
                  <c:v>1993</c:v>
                </c:pt>
                <c:pt idx="5">
                  <c:v>1996</c:v>
                </c:pt>
                <c:pt idx="6">
                  <c:v>1999</c:v>
                </c:pt>
                <c:pt idx="7">
                  <c:v>2002</c:v>
                </c:pt>
                <c:pt idx="8">
                  <c:v>2005</c:v>
                </c:pt>
                <c:pt idx="9">
                  <c:v>2008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'[Final, Figure 2.2, $1.25 per Day Poverty (1981-2011).xlsx]Original Data'!$C$25:$C$36</c:f>
              <c:numCache>
                <c:formatCode>General</c:formatCode>
                <c:ptCount val="12"/>
                <c:pt idx="0">
                  <c:v>0.443</c:v>
                </c:pt>
                <c:pt idx="1">
                  <c:v>0.41160000000000002</c:v>
                </c:pt>
                <c:pt idx="2">
                  <c:v>0.3725</c:v>
                </c:pt>
                <c:pt idx="3">
                  <c:v>0.371</c:v>
                </c:pt>
                <c:pt idx="4">
                  <c:v>0.34649999999999997</c:v>
                </c:pt>
                <c:pt idx="5">
                  <c:v>0.2969</c:v>
                </c:pt>
                <c:pt idx="6">
                  <c:v>0.2908</c:v>
                </c:pt>
                <c:pt idx="7">
                  <c:v>0.26290000000000002</c:v>
                </c:pt>
                <c:pt idx="8">
                  <c:v>0.21590000000000001</c:v>
                </c:pt>
                <c:pt idx="9">
                  <c:v>0.1865</c:v>
                </c:pt>
                <c:pt idx="10">
                  <c:v>0.16270000000000001</c:v>
                </c:pt>
                <c:pt idx="11">
                  <c:v>0.1273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17872"/>
        <c:axId val="177274056"/>
      </c:lineChart>
      <c:catAx>
        <c:axId val="143330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400000" vert="horz"/>
          <a:lstStyle/>
          <a:p>
            <a:pPr>
              <a:defRPr/>
            </a:pPr>
            <a:endParaRPr lang="en-US"/>
          </a:p>
        </c:txPr>
        <c:crossAx val="177452840"/>
        <c:crosses val="autoZero"/>
        <c:auto val="1"/>
        <c:lblAlgn val="ctr"/>
        <c:lblOffset val="100"/>
        <c:noMultiLvlLbl val="0"/>
      </c:catAx>
      <c:valAx>
        <c:axId val="177452840"/>
        <c:scaling>
          <c:orientation val="minMax"/>
          <c:max val="200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Poor People (millions)</a:t>
                </a:r>
              </a:p>
            </c:rich>
          </c:tx>
          <c:layout>
            <c:manualLayout>
              <c:xMode val="edge"/>
              <c:yMode val="edge"/>
              <c:x val="6.17283950617284E-3"/>
              <c:y val="0.237067730295285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143330808"/>
        <c:crosses val="autoZero"/>
        <c:crossBetween val="between"/>
      </c:valAx>
      <c:valAx>
        <c:axId val="177274056"/>
        <c:scaling>
          <c:orientation val="minMax"/>
          <c:max val="0.6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Percentage </a:t>
                </a:r>
                <a:r>
                  <a:rPr lang="en-US" dirty="0" smtClean="0"/>
                  <a:t>of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Population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97376543209876498"/>
              <c:y val="0.24890513118931101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178017872"/>
        <c:crosses val="max"/>
        <c:crossBetween val="between"/>
      </c:valAx>
      <c:catAx>
        <c:axId val="178017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727405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'Original Data'!$B$8</c:f>
              <c:strCache>
                <c:ptCount val="1"/>
                <c:pt idx="0">
                  <c:v>1993</c:v>
                </c:pt>
              </c:strCache>
            </c:strRef>
          </c:tx>
          <c:spPr>
            <a:gradFill>
              <a:gsLst>
                <a:gs pos="100000">
                  <a:srgbClr val="385F98"/>
                </a:gs>
                <a:gs pos="0">
                  <a:srgbClr val="1A4482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'Original Data'!$A$9:$A$12</c:f>
              <c:strCache>
                <c:ptCount val="4"/>
                <c:pt idx="0">
                  <c:v>Less than $1.25/day</c:v>
                </c:pt>
                <c:pt idx="1">
                  <c:v>$1.25—$2/day</c:v>
                </c:pt>
                <c:pt idx="2">
                  <c:v>$2—$5/day</c:v>
                </c:pt>
                <c:pt idx="3">
                  <c:v>More than $5/day</c:v>
                </c:pt>
              </c:strCache>
            </c:strRef>
          </c:cat>
          <c:val>
            <c:numRef>
              <c:f>'Original Data'!$B$9:$B$12</c:f>
              <c:numCache>
                <c:formatCode>#,##0</c:formatCode>
                <c:ptCount val="4"/>
                <c:pt idx="0">
                  <c:v>1966</c:v>
                </c:pt>
                <c:pt idx="1">
                  <c:v>1000</c:v>
                </c:pt>
                <c:pt idx="2">
                  <c:v>1037</c:v>
                </c:pt>
                <c:pt idx="3">
                  <c:v>662</c:v>
                </c:pt>
              </c:numCache>
            </c:numRef>
          </c:val>
        </c:ser>
        <c:ser>
          <c:idx val="1"/>
          <c:order val="1"/>
          <c:tx>
            <c:strRef>
              <c:f>'Original Data'!$C$8</c:f>
              <c:strCache>
                <c:ptCount val="1"/>
                <c:pt idx="0">
                  <c:v>2011</c:v>
                </c:pt>
              </c:strCache>
            </c:strRef>
          </c:tx>
          <c:spPr>
            <a:gradFill>
              <a:gsLst>
                <a:gs pos="0">
                  <a:srgbClr val="932B31"/>
                </a:gs>
                <a:gs pos="100000">
                  <a:srgbClr val="B3353D"/>
                </a:gs>
              </a:gsLst>
              <a:lin ang="5400000" scaled="0"/>
            </a:gra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'Original Data'!$A$9:$A$12</c:f>
              <c:strCache>
                <c:ptCount val="4"/>
                <c:pt idx="0">
                  <c:v>Less than $1.25/day</c:v>
                </c:pt>
                <c:pt idx="1">
                  <c:v>$1.25—$2/day</c:v>
                </c:pt>
                <c:pt idx="2">
                  <c:v>$2—$5/day</c:v>
                </c:pt>
                <c:pt idx="3">
                  <c:v>More than $5/day</c:v>
                </c:pt>
              </c:strCache>
            </c:strRef>
          </c:cat>
          <c:val>
            <c:numRef>
              <c:f>'Original Data'!$C$9:$C$12</c:f>
              <c:numCache>
                <c:formatCode>#,##0</c:formatCode>
                <c:ptCount val="4"/>
                <c:pt idx="0">
                  <c:v>1011</c:v>
                </c:pt>
                <c:pt idx="1">
                  <c:v>1148</c:v>
                </c:pt>
                <c:pt idx="2">
                  <c:v>2023</c:v>
                </c:pt>
                <c:pt idx="3">
                  <c:v>1771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314312"/>
        <c:axId val="175621936"/>
      </c:barChart>
      <c:catAx>
        <c:axId val="177314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75621936"/>
        <c:crosses val="autoZero"/>
        <c:auto val="1"/>
        <c:lblAlgn val="ctr"/>
        <c:lblOffset val="100"/>
        <c:noMultiLvlLbl val="0"/>
      </c:catAx>
      <c:valAx>
        <c:axId val="175621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People (millions)</a:t>
                </a:r>
              </a:p>
            </c:rich>
          </c:tx>
          <c:layout>
            <c:manualLayout>
              <c:xMode val="edge"/>
              <c:yMode val="edge"/>
              <c:x val="6.17283950617284E-3"/>
              <c:y val="0.22859562016200999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77314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'Original Data'!$B$8</c:f>
              <c:strCache>
                <c:ptCount val="1"/>
                <c:pt idx="0">
                  <c:v>Index (1960=100)</c:v>
                </c:pt>
              </c:strCache>
            </c:strRef>
          </c:tx>
          <c:spPr>
            <a:ln>
              <a:solidFill>
                <a:srgbClr val="932B31"/>
              </a:solidFill>
            </a:ln>
          </c:spPr>
          <c:marker>
            <c:symbol val="none"/>
          </c:marker>
          <c:cat>
            <c:numRef>
              <c:f>'Original Data'!$A$9:$A$62</c:f>
              <c:numCache>
                <c:formatCode>General</c:formatCode>
                <c:ptCount val="54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</c:numCache>
            </c:numRef>
          </c:cat>
          <c:val>
            <c:numRef>
              <c:f>'Original Data'!$B$9:$B$62</c:f>
              <c:numCache>
                <c:formatCode>General</c:formatCode>
                <c:ptCount val="54"/>
                <c:pt idx="0">
                  <c:v>100</c:v>
                </c:pt>
                <c:pt idx="1">
                  <c:v>100.98466070000001</c:v>
                </c:pt>
                <c:pt idx="2">
                  <c:v>103.5063001897026</c:v>
                </c:pt>
                <c:pt idx="3">
                  <c:v>105.45939161987209</c:v>
                </c:pt>
                <c:pt idx="4">
                  <c:v>108.342731535897</c:v>
                </c:pt>
                <c:pt idx="5">
                  <c:v>111.6468901555121</c:v>
                </c:pt>
                <c:pt idx="6">
                  <c:v>113.9883051935664</c:v>
                </c:pt>
                <c:pt idx="7">
                  <c:v>117.32439180260209</c:v>
                </c:pt>
                <c:pt idx="8">
                  <c:v>121.37847045968159</c:v>
                </c:pt>
                <c:pt idx="9">
                  <c:v>125.8216131220028</c:v>
                </c:pt>
                <c:pt idx="10">
                  <c:v>131.43987150944599</c:v>
                </c:pt>
                <c:pt idx="11">
                  <c:v>135.31291425210861</c:v>
                </c:pt>
                <c:pt idx="12">
                  <c:v>139.38174787421579</c:v>
                </c:pt>
                <c:pt idx="13">
                  <c:v>142.00419315938959</c:v>
                </c:pt>
                <c:pt idx="14">
                  <c:v>147.68260429389579</c:v>
                </c:pt>
                <c:pt idx="15">
                  <c:v>150.0006023911979</c:v>
                </c:pt>
                <c:pt idx="16">
                  <c:v>156.05485320461631</c:v>
                </c:pt>
                <c:pt idx="17">
                  <c:v>158.7509255127147</c:v>
                </c:pt>
                <c:pt idx="18">
                  <c:v>162.32204028219721</c:v>
                </c:pt>
                <c:pt idx="19">
                  <c:v>163.82647617541539</c:v>
                </c:pt>
                <c:pt idx="20">
                  <c:v>164.43678500869129</c:v>
                </c:pt>
                <c:pt idx="21">
                  <c:v>167.32548876450309</c:v>
                </c:pt>
                <c:pt idx="22">
                  <c:v>167.3356208248243</c:v>
                </c:pt>
                <c:pt idx="23">
                  <c:v>166.70879664942041</c:v>
                </c:pt>
                <c:pt idx="24">
                  <c:v>167.99989676442979</c:v>
                </c:pt>
                <c:pt idx="25">
                  <c:v>168.89940550768361</c:v>
                </c:pt>
                <c:pt idx="26">
                  <c:v>170.1687448371616</c:v>
                </c:pt>
                <c:pt idx="27">
                  <c:v>171.37277157906331</c:v>
                </c:pt>
                <c:pt idx="28">
                  <c:v>174.59177945366201</c:v>
                </c:pt>
                <c:pt idx="29">
                  <c:v>175.97825554928951</c:v>
                </c:pt>
                <c:pt idx="30">
                  <c:v>175.5865504776535</c:v>
                </c:pt>
                <c:pt idx="31">
                  <c:v>173.0531807038999</c:v>
                </c:pt>
                <c:pt idx="32">
                  <c:v>167.12172582772411</c:v>
                </c:pt>
                <c:pt idx="33">
                  <c:v>164.74885635964549</c:v>
                </c:pt>
                <c:pt idx="34">
                  <c:v>163.39070533904899</c:v>
                </c:pt>
                <c:pt idx="35">
                  <c:v>166.9017314124483</c:v>
                </c:pt>
                <c:pt idx="36">
                  <c:v>172.86906414962451</c:v>
                </c:pt>
                <c:pt idx="37">
                  <c:v>178.8672783948694</c:v>
                </c:pt>
                <c:pt idx="38">
                  <c:v>181.2504917028204</c:v>
                </c:pt>
                <c:pt idx="39">
                  <c:v>183.89671263158331</c:v>
                </c:pt>
                <c:pt idx="40">
                  <c:v>188.28280554005229</c:v>
                </c:pt>
                <c:pt idx="41">
                  <c:v>193.39936253818229</c:v>
                </c:pt>
                <c:pt idx="42">
                  <c:v>198.1113929569033</c:v>
                </c:pt>
                <c:pt idx="43">
                  <c:v>202.5387784422484</c:v>
                </c:pt>
                <c:pt idx="44">
                  <c:v>212.297125143025</c:v>
                </c:pt>
                <c:pt idx="45">
                  <c:v>221.35567788112019</c:v>
                </c:pt>
                <c:pt idx="46">
                  <c:v>231.962898083993</c:v>
                </c:pt>
                <c:pt idx="47">
                  <c:v>243.3811696785022</c:v>
                </c:pt>
                <c:pt idx="48">
                  <c:v>251.53311973679229</c:v>
                </c:pt>
                <c:pt idx="49">
                  <c:v>251.368156016276</c:v>
                </c:pt>
                <c:pt idx="50">
                  <c:v>260.62747548716322</c:v>
                </c:pt>
                <c:pt idx="51">
                  <c:v>269.05937115609169</c:v>
                </c:pt>
                <c:pt idx="52">
                  <c:v>277.08051800771659</c:v>
                </c:pt>
                <c:pt idx="53">
                  <c:v>284.29703576634421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'Original Data'!$C$8</c:f>
              <c:strCache>
                <c:ptCount val="1"/>
                <c:pt idx="0">
                  <c:v>Baseline</c:v>
                </c:pt>
              </c:strCache>
            </c:strRef>
          </c:tx>
          <c:spPr>
            <a:ln w="9525">
              <a:solidFill>
                <a:schemeClr val="bg1">
                  <a:lumMod val="50000"/>
                </a:schemeClr>
              </a:solidFill>
              <a:prstDash val="lgDash"/>
            </a:ln>
          </c:spPr>
          <c:marker>
            <c:symbol val="none"/>
          </c:marker>
          <c:val>
            <c:numRef>
              <c:f>'Original Data'!$C$9:$C$62</c:f>
              <c:numCache>
                <c:formatCode>General</c:formatCode>
                <c:ptCount val="5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626584"/>
        <c:axId val="178899840"/>
      </c:lineChart>
      <c:catAx>
        <c:axId val="177626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788998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7889984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GDP per Capita (indexed </a:t>
                </a:r>
                <a:r>
                  <a:rPr lang="en-US" dirty="0" smtClean="0"/>
                  <a:t>value</a:t>
                </a:r>
                <a:r>
                  <a:rPr lang="en-US" baseline="0" dirty="0" smtClean="0"/>
                  <a:t>, </a:t>
                </a:r>
                <a:r>
                  <a:rPr lang="en-US" dirty="0" smtClean="0"/>
                  <a:t>1960 </a:t>
                </a:r>
                <a:r>
                  <a:rPr lang="en-US" dirty="0"/>
                  <a:t>= 100)</a:t>
                </a:r>
              </a:p>
            </c:rich>
          </c:tx>
          <c:layout>
            <c:manualLayout>
              <c:xMode val="edge"/>
              <c:yMode val="edge"/>
              <c:x val="0"/>
              <c:y val="0.1607306996797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76265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'Original Data'!$B$8</c:f>
              <c:strCache>
                <c:ptCount val="1"/>
                <c:pt idx="0">
                  <c:v>1977 - 1994</c:v>
                </c:pt>
              </c:strCache>
            </c:strRef>
          </c:tx>
          <c:spPr>
            <a:gradFill>
              <a:gsLst>
                <a:gs pos="100000">
                  <a:srgbClr val="C0A274"/>
                </a:gs>
                <a:gs pos="0">
                  <a:srgbClr val="9D845E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'Original Data'!$A$9:$A$11</c:f>
              <c:strCache>
                <c:ptCount val="3"/>
                <c:pt idx="0">
                  <c:v>Exceeding 2%</c:v>
                </c:pt>
                <c:pt idx="1">
                  <c:v>Exceeding 4%</c:v>
                </c:pt>
                <c:pt idx="2">
                  <c:v>Negative (less than 0%)</c:v>
                </c:pt>
              </c:strCache>
            </c:strRef>
          </c:cat>
          <c:val>
            <c:numRef>
              <c:f>'Original Data'!$B$9:$B$11</c:f>
              <c:numCache>
                <c:formatCode>General</c:formatCode>
                <c:ptCount val="3"/>
                <c:pt idx="0">
                  <c:v>21</c:v>
                </c:pt>
                <c:pt idx="1">
                  <c:v>10</c:v>
                </c:pt>
                <c:pt idx="2">
                  <c:v>51</c:v>
                </c:pt>
              </c:numCache>
            </c:numRef>
          </c:val>
        </c:ser>
        <c:ser>
          <c:idx val="1"/>
          <c:order val="1"/>
          <c:tx>
            <c:strRef>
              <c:f>'Original Data'!$C$8</c:f>
              <c:strCache>
                <c:ptCount val="1"/>
                <c:pt idx="0">
                  <c:v>1995 - 2013</c:v>
                </c:pt>
              </c:strCache>
            </c:strRef>
          </c:tx>
          <c:spPr>
            <a:gradFill>
              <a:gsLst>
                <a:gs pos="100000">
                  <a:srgbClr val="385F98"/>
                </a:gs>
                <a:gs pos="0">
                  <a:srgbClr val="1A4482"/>
                </a:gs>
              </a:gsLst>
              <a:lin ang="54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'Original Data'!$A$9:$A$11</c:f>
              <c:strCache>
                <c:ptCount val="3"/>
                <c:pt idx="0">
                  <c:v>Exceeding 2%</c:v>
                </c:pt>
                <c:pt idx="1">
                  <c:v>Exceeding 4%</c:v>
                </c:pt>
                <c:pt idx="2">
                  <c:v>Negative (less than 0%)</c:v>
                </c:pt>
              </c:strCache>
            </c:strRef>
          </c:cat>
          <c:val>
            <c:numRef>
              <c:f>'Original Data'!$C$9:$C$11</c:f>
              <c:numCache>
                <c:formatCode>General</c:formatCode>
                <c:ptCount val="3"/>
                <c:pt idx="0">
                  <c:v>71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252904"/>
        <c:axId val="175052256"/>
      </c:barChart>
      <c:catAx>
        <c:axId val="17825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5052256"/>
        <c:crosses val="autoZero"/>
        <c:auto val="1"/>
        <c:lblAlgn val="ctr"/>
        <c:lblOffset val="100"/>
        <c:noMultiLvlLbl val="0"/>
      </c:catAx>
      <c:valAx>
        <c:axId val="1750522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78252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'Original Data'!$C$8</c:f>
              <c:strCache>
                <c:ptCount val="1"/>
                <c:pt idx="0">
                  <c:v>Percentage</c:v>
                </c:pt>
              </c:strCache>
            </c:strRef>
          </c:tx>
          <c:spPr>
            <a:gradFill flip="none" rotWithShape="1">
              <a:gsLst>
                <a:gs pos="0">
                  <a:srgbClr val="9D845E"/>
                </a:gs>
                <a:gs pos="100000">
                  <a:srgbClr val="C0A274"/>
                </a:gs>
              </a:gsLst>
              <a:lin ang="5880000" scaled="0"/>
              <a:tileRect/>
            </a:gradFill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9D845E"/>
                  </a:gs>
                  <a:gs pos="100000">
                    <a:srgbClr val="C0A274"/>
                  </a:gs>
                </a:gsLst>
                <a:lin ang="5880000" scaled="0"/>
                <a:tileRect/>
              </a:gradFill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'Original Data'!$A$9:$A$14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2013</c:v>
                </c:pt>
              </c:numCache>
            </c:numRef>
          </c:cat>
          <c:val>
            <c:numRef>
              <c:f>'Original Data'!$C$9:$C$14</c:f>
              <c:numCache>
                <c:formatCode>0.0%</c:formatCode>
                <c:ptCount val="6"/>
                <c:pt idx="0">
                  <c:v>0.2215925</c:v>
                </c:pt>
                <c:pt idx="1">
                  <c:v>0.1791682</c:v>
                </c:pt>
                <c:pt idx="2">
                  <c:v>0.13152330000000001</c:v>
                </c:pt>
                <c:pt idx="3">
                  <c:v>9.9997219999999998E-2</c:v>
                </c:pt>
                <c:pt idx="4">
                  <c:v>8.0828700000000003E-2</c:v>
                </c:pt>
                <c:pt idx="5">
                  <c:v>4.7162040000000002E-2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175053040"/>
        <c:axId val="175053432"/>
      </c:barChart>
      <c:catAx>
        <c:axId val="17505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5053432"/>
        <c:crosses val="autoZero"/>
        <c:auto val="1"/>
        <c:lblAlgn val="ctr"/>
        <c:lblOffset val="100"/>
        <c:noMultiLvlLbl val="0"/>
      </c:catAx>
      <c:valAx>
        <c:axId val="17505343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7505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'Original Data'!$A$9</c:f>
              <c:strCache>
                <c:ptCount val="1"/>
                <c:pt idx="0">
                  <c:v>1960 - 1965</c:v>
                </c:pt>
              </c:strCache>
            </c:strRef>
          </c:tx>
          <c:spPr>
            <a:gradFill>
              <a:gsLst>
                <a:gs pos="100000">
                  <a:srgbClr val="385F98"/>
                </a:gs>
                <a:gs pos="0">
                  <a:srgbClr val="1A4482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'Original Data'!$B$8:$C$8</c:f>
              <c:strCache>
                <c:ptCount val="2"/>
                <c:pt idx="0">
                  <c:v>At Birth</c:v>
                </c:pt>
                <c:pt idx="1">
                  <c:v>Contingent on Reaching Age Five</c:v>
                </c:pt>
              </c:strCache>
            </c:strRef>
          </c:cat>
          <c:val>
            <c:numRef>
              <c:f>'Original Data'!$B$9:$C$9</c:f>
              <c:numCache>
                <c:formatCode>General</c:formatCode>
                <c:ptCount val="2"/>
                <c:pt idx="0">
                  <c:v>50.154449999999997</c:v>
                </c:pt>
                <c:pt idx="1">
                  <c:v>61.433149999999998</c:v>
                </c:pt>
              </c:numCache>
            </c:numRef>
          </c:val>
        </c:ser>
        <c:ser>
          <c:idx val="1"/>
          <c:order val="1"/>
          <c:tx>
            <c:strRef>
              <c:f>'Original Data'!$A$10</c:f>
              <c:strCache>
                <c:ptCount val="1"/>
                <c:pt idx="0">
                  <c:v>1980 - 1985</c:v>
                </c:pt>
              </c:strCache>
            </c:strRef>
          </c:tx>
          <c:spPr>
            <a:gradFill>
              <a:gsLst>
                <a:gs pos="100000">
                  <a:srgbClr val="C0A274"/>
                </a:gs>
                <a:gs pos="0">
                  <a:srgbClr val="9D845E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'Original Data'!$B$8:$C$8</c:f>
              <c:strCache>
                <c:ptCount val="2"/>
                <c:pt idx="0">
                  <c:v>At Birth</c:v>
                </c:pt>
                <c:pt idx="1">
                  <c:v>Contingent on Reaching Age Five</c:v>
                </c:pt>
              </c:strCache>
            </c:strRef>
          </c:cat>
          <c:val>
            <c:numRef>
              <c:f>'Original Data'!$B$10:$C$10</c:f>
              <c:numCache>
                <c:formatCode>General</c:formatCode>
                <c:ptCount val="2"/>
                <c:pt idx="0">
                  <c:v>58.560369999999999</c:v>
                </c:pt>
                <c:pt idx="1">
                  <c:v>66.09796</c:v>
                </c:pt>
              </c:numCache>
            </c:numRef>
          </c:val>
        </c:ser>
        <c:ser>
          <c:idx val="2"/>
          <c:order val="2"/>
          <c:tx>
            <c:strRef>
              <c:f>'Original Data'!$A$11</c:f>
              <c:strCache>
                <c:ptCount val="1"/>
                <c:pt idx="0">
                  <c:v>2005 - 2010</c:v>
                </c:pt>
              </c:strCache>
            </c:strRef>
          </c:tx>
          <c:spPr>
            <a:gradFill>
              <a:gsLst>
                <a:gs pos="100000">
                  <a:srgbClr val="B3353D"/>
                </a:gs>
                <a:gs pos="0">
                  <a:srgbClr val="932B31"/>
                </a:gs>
              </a:gsLst>
              <a:lin ang="5400000" scaled="0"/>
            </a:gra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'Original Data'!$B$8:$C$8</c:f>
              <c:strCache>
                <c:ptCount val="2"/>
                <c:pt idx="0">
                  <c:v>At Birth</c:v>
                </c:pt>
                <c:pt idx="1">
                  <c:v>Contingent on Reaching Age Five</c:v>
                </c:pt>
              </c:strCache>
            </c:strRef>
          </c:cat>
          <c:val>
            <c:numRef>
              <c:f>'Original Data'!$B$11:$C$11</c:f>
              <c:numCache>
                <c:formatCode>General</c:formatCode>
                <c:ptCount val="2"/>
                <c:pt idx="0">
                  <c:v>64.869540000000001</c:v>
                </c:pt>
                <c:pt idx="1">
                  <c:v>68.899820000000005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7"/>
        <c:axId val="175054216"/>
        <c:axId val="291389128"/>
      </c:barChart>
      <c:catAx>
        <c:axId val="175054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91389128"/>
        <c:crosses val="autoZero"/>
        <c:auto val="1"/>
        <c:lblAlgn val="ctr"/>
        <c:lblOffset val="100"/>
        <c:noMultiLvlLbl val="0"/>
      </c:catAx>
      <c:valAx>
        <c:axId val="291389128"/>
        <c:scaling>
          <c:orientation val="minMax"/>
          <c:max val="75"/>
          <c:min val="3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1.08024691358025E-2"/>
              <c:y val="0.40168255439264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75054216"/>
        <c:crosses val="autoZero"/>
        <c:crossBetween val="between"/>
        <c:majorUnit val="5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'Original Data'!$B$10</c:f>
              <c:strCache>
                <c:ptCount val="1"/>
                <c:pt idx="0">
                  <c:v>All Adults</c:v>
                </c:pt>
              </c:strCache>
            </c:strRef>
          </c:tx>
          <c:spPr>
            <a:gradFill flip="none" rotWithShape="1">
              <a:gsLst>
                <a:gs pos="100000">
                  <a:srgbClr val="9D845E"/>
                </a:gs>
                <a:gs pos="0">
                  <a:srgbClr val="C0A274"/>
                </a:gs>
              </a:gsLst>
              <a:lin ang="1590000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'Original Data'!$B$11:$B$13</c:f>
              <c:numCache>
                <c:formatCode>0.0</c:formatCode>
                <c:ptCount val="3"/>
                <c:pt idx="0">
                  <c:v>3.39</c:v>
                </c:pt>
                <c:pt idx="1">
                  <c:v>5.22</c:v>
                </c:pt>
                <c:pt idx="2">
                  <c:v>7.09</c:v>
                </c:pt>
              </c:numCache>
            </c:numRef>
          </c:val>
        </c:ser>
        <c:ser>
          <c:idx val="0"/>
          <c:order val="1"/>
          <c:tx>
            <c:strRef>
              <c:f>'Original Data'!$C$10</c:f>
              <c:strCache>
                <c:ptCount val="1"/>
                <c:pt idx="0">
                  <c:v>Males</c:v>
                </c:pt>
              </c:strCache>
            </c:strRef>
          </c:tx>
          <c:spPr>
            <a:gradFill flip="none" rotWithShape="1">
              <a:gsLst>
                <a:gs pos="100000">
                  <a:srgbClr val="1A4482"/>
                </a:gs>
                <a:gs pos="0">
                  <a:srgbClr val="385F98"/>
                </a:gs>
              </a:gsLst>
              <a:lin ang="1596000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'Original Data'!$A$11:$A$13</c:f>
              <c:numCache>
                <c:formatCode>General</c:formatCode>
                <c:ptCount val="3"/>
                <c:pt idx="0">
                  <c:v>1970</c:v>
                </c:pt>
                <c:pt idx="1">
                  <c:v>1990</c:v>
                </c:pt>
                <c:pt idx="2">
                  <c:v>2010</c:v>
                </c:pt>
              </c:numCache>
            </c:numRef>
          </c:cat>
          <c:val>
            <c:numRef>
              <c:f>'Original Data'!$C$11:$C$13</c:f>
              <c:numCache>
                <c:formatCode>#,##0.0</c:formatCode>
                <c:ptCount val="3"/>
                <c:pt idx="0">
                  <c:v>4.04</c:v>
                </c:pt>
                <c:pt idx="1">
                  <c:v>5.78</c:v>
                </c:pt>
                <c:pt idx="2">
                  <c:v>7.6199999999999957</c:v>
                </c:pt>
              </c:numCache>
            </c:numRef>
          </c:val>
        </c:ser>
        <c:ser>
          <c:idx val="1"/>
          <c:order val="2"/>
          <c:tx>
            <c:strRef>
              <c:f>'Original Data'!$D$10</c:f>
              <c:strCache>
                <c:ptCount val="1"/>
                <c:pt idx="0">
                  <c:v>Females</c:v>
                </c:pt>
              </c:strCache>
            </c:strRef>
          </c:tx>
          <c:spPr>
            <a:gradFill flip="none" rotWithShape="1">
              <a:gsLst>
                <a:gs pos="0">
                  <a:srgbClr val="B3353D"/>
                </a:gs>
                <a:gs pos="100000">
                  <a:srgbClr val="932B31"/>
                </a:gs>
              </a:gsLst>
              <a:lin ang="15900000" scaled="0"/>
              <a:tileRect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'Original Data'!$A$11:$A$13</c:f>
              <c:numCache>
                <c:formatCode>General</c:formatCode>
                <c:ptCount val="3"/>
                <c:pt idx="0">
                  <c:v>1970</c:v>
                </c:pt>
                <c:pt idx="1">
                  <c:v>1990</c:v>
                </c:pt>
                <c:pt idx="2">
                  <c:v>2010</c:v>
                </c:pt>
              </c:numCache>
            </c:numRef>
          </c:cat>
          <c:val>
            <c:numRef>
              <c:f>'Original Data'!$D$11:$D$13</c:f>
              <c:numCache>
                <c:formatCode>#,##0.0</c:formatCode>
                <c:ptCount val="3"/>
                <c:pt idx="0">
                  <c:v>2.73</c:v>
                </c:pt>
                <c:pt idx="1">
                  <c:v>4.6499999999999977</c:v>
                </c:pt>
                <c:pt idx="2">
                  <c:v>6.54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91389912"/>
        <c:axId val="291390304"/>
      </c:barChart>
      <c:catAx>
        <c:axId val="291389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1390304"/>
        <c:crosses val="autoZero"/>
        <c:auto val="1"/>
        <c:lblAlgn val="ctr"/>
        <c:lblOffset val="100"/>
        <c:noMultiLvlLbl val="0"/>
      </c:catAx>
      <c:valAx>
        <c:axId val="2913903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Years</a:t>
                </a:r>
              </a:p>
            </c:rich>
          </c:tx>
          <c:layout>
            <c:manualLayout>
              <c:xMode val="edge"/>
              <c:yMode val="edge"/>
              <c:x val="1.2345679012345699E-2"/>
              <c:y val="0.345504580270235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2913899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'Original Data'!$A$10</c:f>
              <c:strCache>
                <c:ptCount val="1"/>
                <c:pt idx="0">
                  <c:v>Total Number of Democracies</c:v>
                </c:pt>
              </c:strCache>
            </c:strRef>
          </c:tx>
          <c:spPr>
            <a:ln>
              <a:solidFill>
                <a:srgbClr val="AF8056"/>
              </a:solidFill>
            </a:ln>
          </c:spPr>
          <c:marker>
            <c:symbol val="none"/>
          </c:marker>
          <c:cat>
            <c:numRef>
              <c:f>'Original Data'!$B$9:$AQ$9</c:f>
              <c:numCache>
                <c:formatCode>0</c:formatCode>
                <c:ptCount val="42"/>
                <c:pt idx="0">
                  <c:v>1972</c:v>
                </c:pt>
                <c:pt idx="1">
                  <c:v>1973</c:v>
                </c:pt>
                <c:pt idx="2">
                  <c:v>1974</c:v>
                </c:pt>
                <c:pt idx="3">
                  <c:v>1975</c:v>
                </c:pt>
                <c:pt idx="4">
                  <c:v>1976</c:v>
                </c:pt>
                <c:pt idx="5">
                  <c:v>1977</c:v>
                </c:pt>
                <c:pt idx="6">
                  <c:v>1978</c:v>
                </c:pt>
                <c:pt idx="7">
                  <c:v>1979</c:v>
                </c:pt>
                <c:pt idx="8">
                  <c:v>1980</c:v>
                </c:pt>
                <c:pt idx="9">
                  <c:v>1981</c:v>
                </c:pt>
                <c:pt idx="10">
                  <c:v>1982</c:v>
                </c:pt>
                <c:pt idx="11">
                  <c:v>1983</c:v>
                </c:pt>
                <c:pt idx="12">
                  <c:v>1984</c:v>
                </c:pt>
                <c:pt idx="13">
                  <c:v>1985</c:v>
                </c:pt>
                <c:pt idx="14">
                  <c:v>1986</c:v>
                </c:pt>
                <c:pt idx="15">
                  <c:v>1987</c:v>
                </c:pt>
                <c:pt idx="16">
                  <c:v>1988</c:v>
                </c:pt>
                <c:pt idx="17">
                  <c:v>1989</c:v>
                </c:pt>
                <c:pt idx="18">
                  <c:v>1990</c:v>
                </c:pt>
                <c:pt idx="19">
                  <c:v>1991</c:v>
                </c:pt>
                <c:pt idx="20">
                  <c:v>1992</c:v>
                </c:pt>
                <c:pt idx="21">
                  <c:v>1993</c:v>
                </c:pt>
                <c:pt idx="22">
                  <c:v>1994</c:v>
                </c:pt>
                <c:pt idx="23">
                  <c:v>1995</c:v>
                </c:pt>
                <c:pt idx="24">
                  <c:v>1996</c:v>
                </c:pt>
                <c:pt idx="25">
                  <c:v>1997</c:v>
                </c:pt>
                <c:pt idx="26">
                  <c:v>1998</c:v>
                </c:pt>
                <c:pt idx="27">
                  <c:v>1999</c:v>
                </c:pt>
                <c:pt idx="28">
                  <c:v>2000</c:v>
                </c:pt>
                <c:pt idx="29">
                  <c:v>2001</c:v>
                </c:pt>
                <c:pt idx="30">
                  <c:v>2002</c:v>
                </c:pt>
                <c:pt idx="31">
                  <c:v>2003</c:v>
                </c:pt>
                <c:pt idx="32">
                  <c:v>2004</c:v>
                </c:pt>
                <c:pt idx="33">
                  <c:v>2005</c:v>
                </c:pt>
                <c:pt idx="34">
                  <c:v>2006</c:v>
                </c:pt>
                <c:pt idx="35">
                  <c:v>2007</c:v>
                </c:pt>
                <c:pt idx="36">
                  <c:v>2008</c:v>
                </c:pt>
                <c:pt idx="37">
                  <c:v>2009</c:v>
                </c:pt>
                <c:pt idx="38">
                  <c:v>2010</c:v>
                </c:pt>
                <c:pt idx="39">
                  <c:v>2011</c:v>
                </c:pt>
                <c:pt idx="40">
                  <c:v>2012</c:v>
                </c:pt>
                <c:pt idx="41">
                  <c:v>2013</c:v>
                </c:pt>
              </c:numCache>
            </c:numRef>
          </c:cat>
          <c:val>
            <c:numRef>
              <c:f>'Original Data'!$B$10:$AQ$10</c:f>
              <c:numCache>
                <c:formatCode>General</c:formatCode>
                <c:ptCount val="42"/>
                <c:pt idx="0">
                  <c:v>13</c:v>
                </c:pt>
                <c:pt idx="1">
                  <c:v>13</c:v>
                </c:pt>
                <c:pt idx="2">
                  <c:v>12</c:v>
                </c:pt>
                <c:pt idx="3">
                  <c:v>12</c:v>
                </c:pt>
                <c:pt idx="4">
                  <c:v>11</c:v>
                </c:pt>
                <c:pt idx="5">
                  <c:v>11</c:v>
                </c:pt>
                <c:pt idx="6">
                  <c:v>13</c:v>
                </c:pt>
                <c:pt idx="7">
                  <c:v>18</c:v>
                </c:pt>
                <c:pt idx="8">
                  <c:v>19</c:v>
                </c:pt>
                <c:pt idx="9">
                  <c:v>17</c:v>
                </c:pt>
                <c:pt idx="10">
                  <c:v>16</c:v>
                </c:pt>
                <c:pt idx="11">
                  <c:v>17</c:v>
                </c:pt>
                <c:pt idx="12">
                  <c:v>18</c:v>
                </c:pt>
                <c:pt idx="13">
                  <c:v>19</c:v>
                </c:pt>
                <c:pt idx="14">
                  <c:v>21</c:v>
                </c:pt>
                <c:pt idx="15">
                  <c:v>22</c:v>
                </c:pt>
                <c:pt idx="16">
                  <c:v>22</c:v>
                </c:pt>
                <c:pt idx="17">
                  <c:v>25</c:v>
                </c:pt>
                <c:pt idx="18">
                  <c:v>31</c:v>
                </c:pt>
                <c:pt idx="19">
                  <c:v>38</c:v>
                </c:pt>
                <c:pt idx="20">
                  <c:v>41</c:v>
                </c:pt>
                <c:pt idx="21">
                  <c:v>43</c:v>
                </c:pt>
                <c:pt idx="22">
                  <c:v>48</c:v>
                </c:pt>
                <c:pt idx="23">
                  <c:v>48</c:v>
                </c:pt>
                <c:pt idx="24">
                  <c:v>48</c:v>
                </c:pt>
                <c:pt idx="25">
                  <c:v>47</c:v>
                </c:pt>
                <c:pt idx="26">
                  <c:v>46</c:v>
                </c:pt>
                <c:pt idx="27">
                  <c:v>49</c:v>
                </c:pt>
                <c:pt idx="28">
                  <c:v>51</c:v>
                </c:pt>
                <c:pt idx="29">
                  <c:v>51</c:v>
                </c:pt>
                <c:pt idx="30">
                  <c:v>55</c:v>
                </c:pt>
                <c:pt idx="31">
                  <c:v>56</c:v>
                </c:pt>
                <c:pt idx="32">
                  <c:v>56</c:v>
                </c:pt>
                <c:pt idx="33">
                  <c:v>59</c:v>
                </c:pt>
                <c:pt idx="34">
                  <c:v>58</c:v>
                </c:pt>
                <c:pt idx="35">
                  <c:v>58</c:v>
                </c:pt>
                <c:pt idx="36">
                  <c:v>58</c:v>
                </c:pt>
                <c:pt idx="37">
                  <c:v>56</c:v>
                </c:pt>
                <c:pt idx="38">
                  <c:v>56</c:v>
                </c:pt>
                <c:pt idx="39">
                  <c:v>58</c:v>
                </c:pt>
                <c:pt idx="40">
                  <c:v>55</c:v>
                </c:pt>
                <c:pt idx="41">
                  <c:v>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391088"/>
        <c:axId val="291391480"/>
      </c:lineChart>
      <c:catAx>
        <c:axId val="291391088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291391480"/>
        <c:crosses val="autoZero"/>
        <c:auto val="1"/>
        <c:lblAlgn val="ctr"/>
        <c:lblOffset val="100"/>
        <c:tickLblSkip val="2"/>
        <c:noMultiLvlLbl val="0"/>
      </c:catAx>
      <c:valAx>
        <c:axId val="291391480"/>
        <c:scaling>
          <c:orientation val="minMax"/>
          <c:max val="6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91391088"/>
        <c:crosses val="autoZero"/>
        <c:crossBetween val="midCat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E73768-06F5-41B0-A09E-26AC37A22EC1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1F5BBD-93B3-4AF7-93D3-85035D84EF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890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E078195-6F49-4B89-A0F7-9FE55B124F78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82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Focus in on flat part in the middle, because for 20 years dev countries really were a mess and that’s why people always think aid has no affect, turning point at 1995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Motion for percetnage of children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CC185A7-07F5-4185-908A-809F5C55DCFF}" type="slidenum">
              <a:rPr lang="en-US" altLang="en-US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98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2728A-CEB1-4ECF-8425-A8FEB433D988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8324E-3334-4B31-AC8B-EF138D9D72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47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53C6-FDF5-44D5-9589-03CDA62198BC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EEDEF-3A39-4A07-BFD3-9AFD60A8F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252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EFDB-2D9D-49E7-8643-A39C64B1E807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40C40-157A-4CF4-8F3C-4F453B571A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5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83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2707"/>
            <a:ext cx="8229600" cy="41034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238224"/>
            <a:ext cx="8229600" cy="471487"/>
          </a:xfrm>
        </p:spPr>
        <p:txBody>
          <a:bodyPr/>
          <a:lstStyle>
            <a:lvl1pPr marL="0" indent="0" algn="ctr">
              <a:buNone/>
              <a:defRPr b="0" i="1">
                <a:latin typeface="Adobe Hebrew"/>
                <a:cs typeface="Adobe Hebrew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3EAF-82C0-4A38-986E-9D4D5A3703D0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9C751B-5870-45B7-922B-9231AAF0DC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68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2046C-4AEB-4BF5-915B-C435D49C46BB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164B2-D7E5-4C3D-8870-0C30EFF90D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89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8CB8-1F88-4050-8843-F8A0661CBDC0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65565-51F8-46F2-B355-98464A08CE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0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6FF17-6657-4184-92C3-8479AA0899C9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2CD8A-4424-42FB-893C-CFCF37B8F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76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FCB64-8EF7-462B-8DE0-FEE2F6B02393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AA842-E1E0-41B6-B454-61E147222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09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2CC3-9245-4F2A-8249-F6985203F484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C7754-B311-4755-B18E-70552D95F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87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0C5D-BB7C-47F8-A63A-4658CF819FEE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B8F4C-EC15-48C8-81C9-3D3BCD804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5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3A64D-788D-4A68-8775-B5465FC3EDD9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71748-2CC1-43A5-83DE-82BCDD2160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686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aper_texture_v5_by_bashcorp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" r="2959" b="471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0463"/>
            <a:ext cx="8229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261E1E-DED6-4563-9BB8-7346F8160BFB}" type="datetimeFigureOut">
              <a:rPr lang="en-US" altLang="en-US"/>
              <a:pPr>
                <a:defRPr/>
              </a:pPr>
              <a:t>12/03/15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439D0EA-0AFF-4E31-B018-CBC6CB6F55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dobe Caslon Pro"/>
          <a:ea typeface="MS PGothic" pitchFamily="34" charset="-128"/>
          <a:cs typeface="Adobe Caslon Pro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MS PGothic" pitchFamily="34" charset="-128"/>
          <a:cs typeface="Adobe Caslon Pro" pitchFamily="1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MS PGothic" pitchFamily="34" charset="-128"/>
          <a:cs typeface="Adobe Caslon Pro" pitchFamily="1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MS PGothic" pitchFamily="34" charset="-128"/>
          <a:cs typeface="Adobe Caslon Pro" pitchFamily="1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MS PGothic" pitchFamily="34" charset="-128"/>
          <a:cs typeface="Adobe Caslon Pro" pitchFamily="1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dobe Caslon Pro" charset="0"/>
          <a:ea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i="1" kern="1200">
          <a:solidFill>
            <a:schemeClr val="tx1"/>
          </a:solidFill>
          <a:latin typeface="Adobe Hebrew"/>
          <a:ea typeface="MS PGothic" pitchFamily="34" charset="-128"/>
          <a:cs typeface="Adobe Hebrew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dobe Caslon Pro"/>
          <a:ea typeface="MS PGothic" pitchFamily="34" charset="-128"/>
          <a:cs typeface="Adobe Caslon Pr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dobe Caslon Pro"/>
          <a:ea typeface="Adobe Caslon Pro" charset="0"/>
          <a:cs typeface="Adobe Caslon Pr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dobe Caslon Pro"/>
          <a:ea typeface="Adobe Caslon Pro" charset="0"/>
          <a:cs typeface="Adobe Caslon Pr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dobe Caslon Pro"/>
          <a:ea typeface="Adobe Caslon Pro" charset="0"/>
          <a:cs typeface="Adobe Caslon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Microsoft_Excel_Chart2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Chart3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oins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85" t="40350" b="4129"/>
          <a:stretch>
            <a:fillRect/>
          </a:stretch>
        </p:blipFill>
        <p:spPr bwMode="auto">
          <a:xfrm>
            <a:off x="0" y="-287338"/>
            <a:ext cx="9180513" cy="717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638300" y="2114550"/>
            <a:ext cx="5902325" cy="533400"/>
          </a:xfrm>
        </p:spPr>
        <p:txBody>
          <a:bodyPr/>
          <a:lstStyle/>
          <a:p>
            <a:pPr algn="dist" eaLnBrk="1" hangingPunct="1"/>
            <a:r>
              <a:rPr lang="en-US" altLang="en-US" sz="2500" b="1" smtClean="0">
                <a:solidFill>
                  <a:srgbClr val="9D845E"/>
                </a:solidFill>
                <a:latin typeface="Adobe Hebrew" pitchFamily="1" charset="0"/>
                <a:cs typeface="Adobe Hebrew" pitchFamily="1" charset="0"/>
              </a:rPr>
              <a:t>The Ascent of the Developing World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2508250" y="6159500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i="1">
                <a:solidFill>
                  <a:schemeClr val="tx1"/>
                </a:solidFill>
                <a:latin typeface="Adobe Hebrew" pitchFamily="1" charset="0"/>
                <a:ea typeface="MS PGothic" panose="020B0600070205080204" pitchFamily="34" charset="-128"/>
                <a:cs typeface="Adobe Hebrew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MS PGothic" panose="020B0600070205080204" pitchFamily="34" charset="-128"/>
                <a:cs typeface="Adobe Caslon Pro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en-US" altLang="en-US" b="1" i="0">
                <a:latin typeface="Adobe Caslon Pro" pitchFamily="1" charset="0"/>
              </a:rPr>
              <a:t>STEVEN RADELET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324225" y="439738"/>
            <a:ext cx="25542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i="1">
                <a:solidFill>
                  <a:schemeClr val="tx1"/>
                </a:solidFill>
                <a:latin typeface="Adobe Hebrew" pitchFamily="1" charset="0"/>
                <a:ea typeface="MS PGothic" panose="020B0600070205080204" pitchFamily="34" charset="-128"/>
                <a:cs typeface="Adobe Hebrew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MS PGothic" panose="020B0600070205080204" pitchFamily="34" charset="-128"/>
                <a:cs typeface="Adobe Caslon Pro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9D845E"/>
                </a:solidFill>
              </a:rPr>
              <a:t>the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846138" y="1116013"/>
            <a:ext cx="75104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i="1">
                <a:solidFill>
                  <a:schemeClr val="tx1"/>
                </a:solidFill>
                <a:latin typeface="Adobe Hebrew" pitchFamily="1" charset="0"/>
                <a:ea typeface="MS PGothic" panose="020B0600070205080204" pitchFamily="34" charset="-128"/>
                <a:cs typeface="Adobe Hebrew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MS PGothic" panose="020B0600070205080204" pitchFamily="34" charset="-128"/>
                <a:cs typeface="Adobe Caslon Pro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en-US" altLang="en-US" sz="6000" b="1" i="0">
                <a:latin typeface="Adobe Caslon Pro SmBd" pitchFamily="1" charset="0"/>
              </a:rPr>
              <a:t>GREAT SURGE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11125"/>
            <a:ext cx="8229600" cy="9477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Democracy is Spreading</a:t>
            </a:r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925513"/>
            <a:ext cx="8229600" cy="469900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Total Number of Democracies, Developing Countries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396206"/>
          <a:ext cx="8229600" cy="4729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There are Far Fewer Wars</a:t>
            </a:r>
          </a:p>
        </p:txBody>
      </p:sp>
      <p:sp>
        <p:nvSpPr>
          <p:cNvPr id="1229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60463"/>
            <a:ext cx="8229600" cy="4714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Number of Major Civil Wars in Developing Countries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98394" y="1787856"/>
          <a:ext cx="7731457" cy="4640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And Far Fewer Battle Deaths</a:t>
            </a:r>
          </a:p>
        </p:txBody>
      </p:sp>
      <p:sp>
        <p:nvSpPr>
          <p:cNvPr id="133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44588"/>
            <a:ext cx="8229600" cy="4714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Total Number of Battle Deaths, All Conflicts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33266"/>
          <a:ext cx="8229600" cy="483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7738"/>
          </a:xfrm>
        </p:spPr>
        <p:txBody>
          <a:bodyPr/>
          <a:lstStyle/>
          <a:p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But Many Are Still Left Behind</a:t>
            </a:r>
            <a:r>
              <a:rPr lang="is-IS" altLang="en-US" smtClean="0">
                <a:latin typeface="Adobe Caslon Pro" pitchFamily="1" charset="0"/>
                <a:cs typeface="Adobe Caslon Pro" pitchFamily="1" charset="0"/>
              </a:rPr>
              <a:t>…</a:t>
            </a:r>
            <a:endParaRPr lang="en-US" altLang="en-US" smtClean="0">
              <a:latin typeface="Adobe Caslon Pro" pitchFamily="1" charset="0"/>
              <a:cs typeface="Adobe Caslon Pro" pitchFamily="1" charset="0"/>
            </a:endParaRPr>
          </a:p>
        </p:txBody>
      </p:sp>
      <p:sp>
        <p:nvSpPr>
          <p:cNvPr id="14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001713"/>
            <a:ext cx="8229600" cy="471487"/>
          </a:xfrm>
        </p:spPr>
        <p:txBody>
          <a:bodyPr/>
          <a:lstStyle/>
          <a:p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Average Income Levels, 3 Groups of Developing Countries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2955" y="1596788"/>
          <a:ext cx="8720919" cy="504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122238" y="274638"/>
            <a:ext cx="9444038" cy="947737"/>
          </a:xfrm>
        </p:spPr>
        <p:txBody>
          <a:bodyPr/>
          <a:lstStyle/>
          <a:p>
            <a:r>
              <a:rPr lang="en-US" altLang="en-US" sz="3400" smtClean="0">
                <a:latin typeface="Adobe Caslon Pro" pitchFamily="1" charset="0"/>
                <a:cs typeface="Adobe Caslon Pro" pitchFamily="1" charset="0"/>
              </a:rPr>
              <a:t>The Beginning of the End of Extreme Poverty? </a:t>
            </a:r>
            <a:r>
              <a:rPr lang="en-US" altLang="en-US" sz="3200" smtClean="0">
                <a:latin typeface="Adobe Caslon Pro" pitchFamily="1" charset="0"/>
                <a:cs typeface="Adobe Caslon Pro" pitchFamily="1" charset="0"/>
              </a:rPr>
              <a:t>Three Projections</a:t>
            </a:r>
          </a:p>
        </p:txBody>
      </p:sp>
      <p:sp>
        <p:nvSpPr>
          <p:cNvPr id="1536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38250"/>
            <a:ext cx="8229600" cy="471488"/>
          </a:xfrm>
        </p:spPr>
        <p:txBody>
          <a:bodyPr/>
          <a:lstStyle/>
          <a:p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Percentage of people with incomes less than $1.25/day</a:t>
            </a:r>
          </a:p>
        </p:txBody>
      </p:sp>
      <p:graphicFrame>
        <p:nvGraphicFramePr>
          <p:cNvPr id="15364" name="Content Placeholder 4"/>
          <p:cNvGraphicFramePr>
            <a:graphicFrameLocks noGrp="1"/>
          </p:cNvGraphicFramePr>
          <p:nvPr>
            <p:ph idx="1"/>
          </p:nvPr>
        </p:nvGraphicFramePr>
        <p:xfrm>
          <a:off x="222250" y="1658938"/>
          <a:ext cx="8515350" cy="506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r:id="rId4" imgW="8516850" imgH="5066215" progId="Excel.Chart.8">
                  <p:embed/>
                </p:oleObj>
              </mc:Choice>
              <mc:Fallback>
                <p:oleObj r:id="rId4" imgW="8516850" imgH="5066215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1658938"/>
                        <a:ext cx="8515350" cy="5065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949325"/>
          </a:xfrm>
        </p:spPr>
        <p:txBody>
          <a:bodyPr/>
          <a:lstStyle/>
          <a:p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Incomes Continue To Climb</a:t>
            </a:r>
          </a:p>
        </p:txBody>
      </p:sp>
      <p:sp>
        <p:nvSpPr>
          <p:cNvPr id="1638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836613"/>
            <a:ext cx="8229600" cy="471487"/>
          </a:xfrm>
        </p:spPr>
        <p:txBody>
          <a:bodyPr/>
          <a:lstStyle/>
          <a:p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Average Income in Developing Countries, Population Weighted, Excluding China (Constant Prices, 1994=100)</a:t>
            </a:r>
          </a:p>
        </p:txBody>
      </p:sp>
      <p:graphicFrame>
        <p:nvGraphicFramePr>
          <p:cNvPr id="16388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587500"/>
          <a:ext cx="83312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4" imgW="8327858" imgH="5017443" progId="Excel.Chart.8">
                  <p:embed/>
                </p:oleObj>
              </mc:Choice>
              <mc:Fallback>
                <p:oleObj r:id="rId4" imgW="8327858" imgH="5017443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1587500"/>
                        <a:ext cx="8331200" cy="501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World Population: </a:t>
            </a:r>
            <a:br>
              <a:rPr lang="en-US" altLang="en-US" smtClean="0">
                <a:latin typeface="Adobe Caslon Pro" pitchFamily="1" charset="0"/>
                <a:cs typeface="Adobe Caslon Pro" pitchFamily="1" charset="0"/>
              </a:rPr>
            </a:br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High, Medium, and Low Projections</a:t>
            </a:r>
          </a:p>
        </p:txBody>
      </p:sp>
      <p:graphicFrame>
        <p:nvGraphicFramePr>
          <p:cNvPr id="17411" name="Content Placeholder 4"/>
          <p:cNvGraphicFramePr>
            <a:graphicFrameLocks noGrp="1"/>
          </p:cNvGraphicFramePr>
          <p:nvPr>
            <p:ph idx="1"/>
          </p:nvPr>
        </p:nvGraphicFramePr>
        <p:xfrm>
          <a:off x="263525" y="1368425"/>
          <a:ext cx="8685213" cy="524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r:id="rId4" imgW="8687553" imgH="5243014" progId="Excel.Chart.8">
                  <p:embed/>
                </p:oleObj>
              </mc:Choice>
              <mc:Fallback>
                <p:oleObj r:id="rId4" imgW="8687553" imgH="5243014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1368425"/>
                        <a:ext cx="8685213" cy="524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Global Poverty is Falling Fast</a:t>
            </a:r>
            <a:endParaRPr lang="en-US" dirty="0">
              <a:ea typeface="+mj-ea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359877" y="1860062"/>
          <a:ext cx="6811108" cy="4166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Content Placeholder 3"/>
          <p:cNvSpPr>
            <a:spLocks noGrp="1"/>
          </p:cNvSpPr>
          <p:nvPr>
            <p:ph idx="1"/>
          </p:nvPr>
        </p:nvSpPr>
        <p:spPr>
          <a:xfrm>
            <a:off x="457200" y="1222375"/>
            <a:ext cx="8229600" cy="487363"/>
          </a:xfrm>
        </p:spPr>
        <p:txBody>
          <a:bodyPr/>
          <a:lstStyle/>
          <a:p>
            <a:pPr marL="0" indent="0" eaLnBrk="1" hangingPunct="1"/>
            <a:r>
              <a:rPr lang="en-US" altLang="en-US" sz="2000" smtClean="0">
                <a:latin typeface="Adobe Hebrew" pitchFamily="1" charset="0"/>
                <a:cs typeface="Adobe Hebrew" pitchFamily="1" charset="0"/>
              </a:rPr>
              <a:t>Number of people living in absolute poverty ($1/day), 1820-2011</a:t>
            </a:r>
          </a:p>
          <a:p>
            <a:pPr marL="0" indent="0" eaLnBrk="1" hangingPunct="1"/>
            <a:endParaRPr lang="en-US" altLang="en-US" smtClean="0">
              <a:latin typeface="Adobe Hebrew" pitchFamily="1" charset="0"/>
              <a:cs typeface="Adobe Hebrew" pitchFamily="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06769"/>
          <a:ext cx="8229600" cy="4719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457200" y="288925"/>
            <a:ext cx="8229600" cy="947738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$1.90/day Poverty (2011 PPP</a:t>
            </a: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2217738" y="3390900"/>
            <a:ext cx="19446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i="1">
                <a:solidFill>
                  <a:schemeClr val="tx1"/>
                </a:solidFill>
                <a:latin typeface="Adobe Hebrew" pitchFamily="1" charset="0"/>
                <a:ea typeface="MS PGothic" panose="020B0600070205080204" pitchFamily="34" charset="-128"/>
                <a:cs typeface="Adobe Hebrew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MS PGothic" panose="020B0600070205080204" pitchFamily="34" charset="-128"/>
                <a:cs typeface="Adobe Caslon Pro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srgbClr val="1A4482"/>
                </a:solidFill>
                <a:latin typeface="Calibri" panose="020F0502020204030204" pitchFamily="34" charset="0"/>
              </a:rPr>
              <a:t>Percentage (right axis)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5624513" y="2124075"/>
            <a:ext cx="1943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i="1">
                <a:solidFill>
                  <a:schemeClr val="tx1"/>
                </a:solidFill>
                <a:latin typeface="Adobe Hebrew" pitchFamily="1" charset="0"/>
                <a:ea typeface="MS PGothic" panose="020B0600070205080204" pitchFamily="34" charset="-128"/>
                <a:cs typeface="Adobe Hebrew" pitchFamily="1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MS PGothic" panose="020B0600070205080204" pitchFamily="34" charset="-128"/>
                <a:cs typeface="Adobe Caslon Pro" pitchFamily="1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dobe Caslon Pro" pitchFamily="1" charset="0"/>
                <a:ea typeface="Adobe Caslon Pro" pitchFamily="1" charset="0"/>
                <a:cs typeface="Adobe Caslon Pro" pitchFamily="1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200" i="0">
                <a:solidFill>
                  <a:srgbClr val="B3353D"/>
                </a:solidFill>
                <a:latin typeface="Calibri" panose="020F0502020204030204" pitchFamily="34" charset="0"/>
              </a:rPr>
              <a:t>Number of People (left axis)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Shifting Fortunes</a:t>
            </a:r>
          </a:p>
        </p:txBody>
      </p:sp>
      <p:sp>
        <p:nvSpPr>
          <p:cNvPr id="512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44588"/>
            <a:ext cx="8229600" cy="4714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Total Number of People in each Consumption Bracket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16075"/>
          <a:ext cx="8229600" cy="4765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Incomes are Growing</a:t>
            </a:r>
            <a:endParaRPr lang="en-US" dirty="0">
              <a:ea typeface="+mj-ea"/>
            </a:endParaRPr>
          </a:p>
        </p:txBody>
      </p:sp>
      <p:sp>
        <p:nvSpPr>
          <p:cNvPr id="614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60463"/>
            <a:ext cx="8229600" cy="4714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GDP per Capita, Developing Countries (1960=100, unweighted average)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31950"/>
          <a:ext cx="822960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Growth Includes Many More Countries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73958"/>
          <a:ext cx="8229600" cy="493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More Children Are Living</a:t>
            </a:r>
          </a:p>
        </p:txBody>
      </p:sp>
      <p:sp>
        <p:nvSpPr>
          <p:cNvPr id="819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60463"/>
            <a:ext cx="8229600" cy="4714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Percentage of Children Dying Before Age 5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31950"/>
          <a:ext cx="822960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People are Living Longer</a:t>
            </a:r>
          </a:p>
        </p:txBody>
      </p:sp>
      <p:sp>
        <p:nvSpPr>
          <p:cNvPr id="921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60463"/>
            <a:ext cx="8229600" cy="4714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Life Expectancy in Developing Countries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31950"/>
          <a:ext cx="8229600" cy="481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773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Caslon Pro" pitchFamily="1" charset="0"/>
                <a:cs typeface="Adobe Caslon Pro" pitchFamily="1" charset="0"/>
              </a:rPr>
              <a:t>More People are Educated</a:t>
            </a:r>
          </a:p>
        </p:txBody>
      </p:sp>
      <p:sp>
        <p:nvSpPr>
          <p:cNvPr id="10243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160463"/>
            <a:ext cx="8229600" cy="471487"/>
          </a:xfrm>
        </p:spPr>
        <p:txBody>
          <a:bodyPr/>
          <a:lstStyle/>
          <a:p>
            <a:pPr eaLnBrk="1" hangingPunct="1"/>
            <a:r>
              <a:rPr lang="en-US" altLang="en-US" smtClean="0">
                <a:latin typeface="Adobe Hebrew" pitchFamily="1" charset="0"/>
                <a:cs typeface="Adobe Hebrew" pitchFamily="1" charset="0"/>
              </a:rPr>
              <a:t>Average years of Schooling Completed Among Adults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31950"/>
          <a:ext cx="822960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285</Words>
  <Application>Microsoft Office PowerPoint</Application>
  <PresentationFormat>On-screen Show (4:3)</PresentationFormat>
  <Paragraphs>46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MS PGothic</vt:lpstr>
      <vt:lpstr>Arial</vt:lpstr>
      <vt:lpstr>Adobe Caslon Pro</vt:lpstr>
      <vt:lpstr>Adobe Hebrew</vt:lpstr>
      <vt:lpstr>Adobe Caslon Pro SmBd</vt:lpstr>
      <vt:lpstr>Office Theme</vt:lpstr>
      <vt:lpstr>Microsoft Excel Chart</vt:lpstr>
      <vt:lpstr>PowerPoint Presentation</vt:lpstr>
      <vt:lpstr>Global Poverty is Falling Fast</vt:lpstr>
      <vt:lpstr>$1.90/day Poverty (2011 PPP</vt:lpstr>
      <vt:lpstr>Shifting Fortunes</vt:lpstr>
      <vt:lpstr>Incomes are Growing</vt:lpstr>
      <vt:lpstr>Growth Includes Many More Countries</vt:lpstr>
      <vt:lpstr>More Children Are Living</vt:lpstr>
      <vt:lpstr>People are Living Longer</vt:lpstr>
      <vt:lpstr>More People are Educated</vt:lpstr>
      <vt:lpstr>Democracy is Spreading</vt:lpstr>
      <vt:lpstr>There are Far Fewer Wars</vt:lpstr>
      <vt:lpstr>And Far Fewer Battle Deaths</vt:lpstr>
      <vt:lpstr>But Many Are Still Left Behind…</vt:lpstr>
      <vt:lpstr>The Beginning of the End of Extreme Poverty? Three Projections</vt:lpstr>
      <vt:lpstr>Incomes Continue To Climb</vt:lpstr>
      <vt:lpstr>World Population:  High, Medium, and Low Projections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Great Surge</dc:title>
  <dc:creator>Lauren Corke</dc:creator>
  <cp:lastModifiedBy>PC</cp:lastModifiedBy>
  <cp:revision>83</cp:revision>
  <dcterms:created xsi:type="dcterms:W3CDTF">2015-10-20T01:45:15Z</dcterms:created>
  <dcterms:modified xsi:type="dcterms:W3CDTF">2015-12-03T16:03:59Z</dcterms:modified>
</cp:coreProperties>
</file>