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4.xml" ContentType="application/vnd.openxmlformats-officedocument.drawingml.chartshapes+xml"/>
  <Override PartName="/ppt/charts/chart2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5.xml" ContentType="application/vnd.openxmlformats-officedocument.drawingml.chart+xml"/>
  <Override PartName="/ppt/drawings/drawing5.xml" ContentType="application/vnd.openxmlformats-officedocument.drawingml.chartshapes+xml"/>
  <Override PartName="/ppt/charts/chart2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7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8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9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0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1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2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3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1"/>
  </p:sldMasterIdLst>
  <p:notesMasterIdLst>
    <p:notesMasterId r:id="rId61"/>
  </p:notesMasterIdLst>
  <p:sldIdLst>
    <p:sldId id="283" r:id="rId2"/>
    <p:sldId id="281" r:id="rId3"/>
    <p:sldId id="292" r:id="rId4"/>
    <p:sldId id="334" r:id="rId5"/>
    <p:sldId id="348" r:id="rId6"/>
    <p:sldId id="341" r:id="rId7"/>
    <p:sldId id="258" r:id="rId8"/>
    <p:sldId id="298" r:id="rId9"/>
    <p:sldId id="284" r:id="rId10"/>
    <p:sldId id="285" r:id="rId11"/>
    <p:sldId id="300" r:id="rId12"/>
    <p:sldId id="293" r:id="rId13"/>
    <p:sldId id="259" r:id="rId14"/>
    <p:sldId id="322" r:id="rId15"/>
    <p:sldId id="260" r:id="rId16"/>
    <p:sldId id="263" r:id="rId17"/>
    <p:sldId id="265" r:id="rId18"/>
    <p:sldId id="261" r:id="rId19"/>
    <p:sldId id="262" r:id="rId20"/>
    <p:sldId id="267" r:id="rId21"/>
    <p:sldId id="323" r:id="rId22"/>
    <p:sldId id="351" r:id="rId23"/>
    <p:sldId id="308" r:id="rId24"/>
    <p:sldId id="302" r:id="rId25"/>
    <p:sldId id="309" r:id="rId26"/>
    <p:sldId id="295" r:id="rId27"/>
    <p:sldId id="268" r:id="rId28"/>
    <p:sldId id="349" r:id="rId29"/>
    <p:sldId id="325" r:id="rId30"/>
    <p:sldId id="303" r:id="rId31"/>
    <p:sldId id="326" r:id="rId32"/>
    <p:sldId id="342" r:id="rId33"/>
    <p:sldId id="343" r:id="rId34"/>
    <p:sldId id="344" r:id="rId35"/>
    <p:sldId id="350" r:id="rId36"/>
    <p:sldId id="345" r:id="rId37"/>
    <p:sldId id="280" r:id="rId38"/>
    <p:sldId id="296" r:id="rId39"/>
    <p:sldId id="297" r:id="rId40"/>
    <p:sldId id="272" r:id="rId41"/>
    <p:sldId id="304" r:id="rId42"/>
    <p:sldId id="276" r:id="rId43"/>
    <p:sldId id="277" r:id="rId44"/>
    <p:sldId id="278" r:id="rId45"/>
    <p:sldId id="333" r:id="rId46"/>
    <p:sldId id="331" r:id="rId47"/>
    <p:sldId id="347" r:id="rId48"/>
    <p:sldId id="335" r:id="rId49"/>
    <p:sldId id="336" r:id="rId50"/>
    <p:sldId id="337" r:id="rId51"/>
    <p:sldId id="339" r:id="rId52"/>
    <p:sldId id="338" r:id="rId53"/>
    <p:sldId id="266" r:id="rId54"/>
    <p:sldId id="346" r:id="rId55"/>
    <p:sldId id="330" r:id="rId56"/>
    <p:sldId id="279" r:id="rId57"/>
    <p:sldId id="305" r:id="rId58"/>
    <p:sldId id="306" r:id="rId59"/>
    <p:sldId id="352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33CC"/>
    <a:srgbClr val="DDAE02"/>
    <a:srgbClr val="275666"/>
    <a:srgbClr val="4BAF73"/>
    <a:srgbClr val="92D0AB"/>
    <a:srgbClr val="981404"/>
    <a:srgbClr val="D17DF9"/>
    <a:srgbClr val="92D050"/>
    <a:srgbClr val="C1B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82"/>
    </p:cViewPr>
  </p:sorterViewPr>
  <p:notesViewPr>
    <p:cSldViewPr snapToGrid="0">
      <p:cViewPr varScale="1">
        <p:scale>
          <a:sx n="66" d="100"/>
          <a:sy n="66" d="100"/>
        </p:scale>
        <p:origin x="239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wol\Documents\economics\ssa%20growth%20long-ter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wol\Documents\economics\investment%20by%20region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wol\Downloads\human%20capital%20indicator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wol\Documents\economics\structural%20transformation%20final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wol\Documents\economics\structural%20transformation%20final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wol\Documents\economics\structural%20transformation%20final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mwol\Documents\new%20africa%20strategy\jobs%20and%20ftes%20from%20yeboah%20and%20jayne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wol\Documents\africa%20rising\diagram%20for%204.3%20indicators%20of%20succes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wol\Documents\agriculture\cereal%20yields%20global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wol\Downloads\Data_Extract_From_World_Development_Indicator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wol\Documents\economics\ssa%20growth%20long-ter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wolgin\Downloads\Data_Extract_From_World_Development_Indicators%20(15)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wol\Documents\new%20africa%20strategy\manufacturing%20growth%20selected%20countrie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wol\Documents\economics\ssa%20inflation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wol\Documents\economics\macro%20policy%20variables.xlsx" TargetMode="Externa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4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wol\Documents\africa%20rising\conflict%20and%20GDP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jmwol\Documents\new%20africa%20strategy\fertility%20rates%20global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wol\Documents\economics\distribution%20of%20per%20capita%20growth%20rate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wol\Documents\economics\basic%20indicators%20for%20M7%20analysi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wol\Documents\economics\basic%20indicators%20for%20M7%20analysis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wol\Documents\economics\basic%20indicators%20for%20M7%20analysis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mwol\Documents\africa%20rising\chapter%201\figure%201.4%20%20poverty%20in%20africa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wol\Downloads\Data_Extract_From_Worldwide_Governance_Indicators%20(4)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wol\Downloads\weoreptc%20(4).asp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wol\Documents\economics\long%20term%20global%20growth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wol\Documents\economics\recent%20debt%20service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wol\Documents\new%20africa%20strategy\ssa%20welfare%20indicators%20long-ter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ry\Documents\consumer%20durable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wol\Documents\new%20africa%20strategy\global%20saving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wol\AppData\Roaming\Microsoft\Excel\gross%20savings%20all%20sources%20(version%201).xlsb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wol\Documents\africa%20rising\chapter%201\gross%20savings%20all%20sourc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Data!$B$2</c:f>
              <c:strCache>
                <c:ptCount val="1"/>
                <c:pt idx="0">
                  <c:v>GDP growth (annual %)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Data!$C$1:$AZ$1</c:f>
              <c:numCache>
                <c:formatCode>General</c:formatCode>
                <c:ptCount val="50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</c:numCache>
            </c:numRef>
          </c:cat>
          <c:val>
            <c:numRef>
              <c:f>Data!$C$2:$AZ$2</c:f>
              <c:numCache>
                <c:formatCode>General</c:formatCode>
                <c:ptCount val="50"/>
                <c:pt idx="0">
                  <c:v>-0.36194650437705889</c:v>
                </c:pt>
                <c:pt idx="1">
                  <c:v>3.0475040180585609</c:v>
                </c:pt>
                <c:pt idx="2">
                  <c:v>8.9418856905318478</c:v>
                </c:pt>
                <c:pt idx="3">
                  <c:v>9.8598858993002949</c:v>
                </c:pt>
                <c:pt idx="4">
                  <c:v>7.4431598951443476</c:v>
                </c:pt>
                <c:pt idx="5">
                  <c:v>2.6602821208649061</c:v>
                </c:pt>
                <c:pt idx="6">
                  <c:v>4.3440377179602621</c:v>
                </c:pt>
                <c:pt idx="7">
                  <c:v>7.8923007507843153</c:v>
                </c:pt>
                <c:pt idx="8">
                  <c:v>-4.1864285198599305E-2</c:v>
                </c:pt>
                <c:pt idx="9">
                  <c:v>5.2699673930591615</c:v>
                </c:pt>
                <c:pt idx="10">
                  <c:v>2.3658062402967914</c:v>
                </c:pt>
                <c:pt idx="11">
                  <c:v>-0.26140559043126643</c:v>
                </c:pt>
                <c:pt idx="12">
                  <c:v>4.0262584654376212</c:v>
                </c:pt>
                <c:pt idx="13">
                  <c:v>4.0102917960214342</c:v>
                </c:pt>
                <c:pt idx="14">
                  <c:v>-0.13604859202476405</c:v>
                </c:pt>
                <c:pt idx="15">
                  <c:v>0.2318157213347547</c:v>
                </c:pt>
                <c:pt idx="16">
                  <c:v>-1.4626516824437772</c:v>
                </c:pt>
                <c:pt idx="17">
                  <c:v>2.1341674449202372</c:v>
                </c:pt>
                <c:pt idx="18">
                  <c:v>2.2142675620210923</c:v>
                </c:pt>
                <c:pt idx="19">
                  <c:v>-0.42020270138216631</c:v>
                </c:pt>
                <c:pt idx="20">
                  <c:v>6.3205381436830521E-2</c:v>
                </c:pt>
                <c:pt idx="21">
                  <c:v>4.4248752966609146</c:v>
                </c:pt>
                <c:pt idx="22">
                  <c:v>3.2750934857432838</c:v>
                </c:pt>
                <c:pt idx="23">
                  <c:v>2.4111043621839201</c:v>
                </c:pt>
                <c:pt idx="24">
                  <c:v>5.7775540038832673E-2</c:v>
                </c:pt>
                <c:pt idx="25">
                  <c:v>-1.4234986897083814</c:v>
                </c:pt>
                <c:pt idx="26">
                  <c:v>-4.5270167057338995E-2</c:v>
                </c:pt>
                <c:pt idx="27">
                  <c:v>1.9220786958540828</c:v>
                </c:pt>
                <c:pt idx="28">
                  <c:v>3.2342551655369505</c:v>
                </c:pt>
                <c:pt idx="29">
                  <c:v>5.2660660315363401</c:v>
                </c:pt>
                <c:pt idx="30">
                  <c:v>3.6423514512876807</c:v>
                </c:pt>
                <c:pt idx="31">
                  <c:v>2.4953185541137515</c:v>
                </c:pt>
                <c:pt idx="32">
                  <c:v>2.1756783884012236</c:v>
                </c:pt>
                <c:pt idx="33">
                  <c:v>3.6104551787551173</c:v>
                </c:pt>
                <c:pt idx="34">
                  <c:v>3.9524402075426366</c:v>
                </c:pt>
                <c:pt idx="35">
                  <c:v>2.964729624556611</c:v>
                </c:pt>
                <c:pt idx="36">
                  <c:v>4.8825203442787881</c:v>
                </c:pt>
                <c:pt idx="37">
                  <c:v>11.665227225473245</c:v>
                </c:pt>
                <c:pt idx="38">
                  <c:v>5.5616379160628071</c:v>
                </c:pt>
                <c:pt idx="39">
                  <c:v>7.0580165668567645</c:v>
                </c:pt>
                <c:pt idx="40">
                  <c:v>7.0813480591090752</c:v>
                </c:pt>
                <c:pt idx="41">
                  <c:v>5.3950459118298255</c:v>
                </c:pt>
                <c:pt idx="42">
                  <c:v>2.8704999887052622</c:v>
                </c:pt>
                <c:pt idx="43">
                  <c:v>5.4301123566050364</c:v>
                </c:pt>
                <c:pt idx="44">
                  <c:v>4.3582763399372766</c:v>
                </c:pt>
                <c:pt idx="45">
                  <c:v>3.7538427282313194</c:v>
                </c:pt>
                <c:pt idx="46">
                  <c:v>4.8190276276397555</c:v>
                </c:pt>
                <c:pt idx="47">
                  <c:v>4.6324764082898326</c:v>
                </c:pt>
                <c:pt idx="48">
                  <c:v>3.0304944679253367</c:v>
                </c:pt>
                <c:pt idx="49">
                  <c:v>1.241448975494535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A5-4717-AD69-685B0AEB6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527944"/>
        <c:axId val="278529912"/>
      </c:barChart>
      <c:lineChart>
        <c:grouping val="standard"/>
        <c:varyColors val="0"/>
        <c:ser>
          <c:idx val="1"/>
          <c:order val="1"/>
          <c:tx>
            <c:strRef>
              <c:f>Data!$B$3</c:f>
              <c:strCache>
                <c:ptCount val="1"/>
                <c:pt idx="0">
                  <c:v>GDP per capita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numRef>
              <c:f>Data!$C$1:$AZ$1</c:f>
              <c:numCache>
                <c:formatCode>General</c:formatCode>
                <c:ptCount val="50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</c:numCache>
            </c:numRef>
          </c:cat>
          <c:val>
            <c:numRef>
              <c:f>Data!$C$3:$AZ$3</c:f>
              <c:numCache>
                <c:formatCode>General</c:formatCode>
                <c:ptCount val="50"/>
                <c:pt idx="0">
                  <c:v>1168.892873390869</c:v>
                </c:pt>
                <c:pt idx="1">
                  <c:v>1174.3724130914638</c:v>
                </c:pt>
                <c:pt idx="2">
                  <c:v>1247.0155627208906</c:v>
                </c:pt>
                <c:pt idx="3">
                  <c:v>1334.9097127178363</c:v>
                </c:pt>
                <c:pt idx="4">
                  <c:v>1397.1700233350541</c:v>
                </c:pt>
                <c:pt idx="5">
                  <c:v>1396.8594036863049</c:v>
                </c:pt>
                <c:pt idx="6">
                  <c:v>1419.0306354608661</c:v>
                </c:pt>
                <c:pt idx="7">
                  <c:v>1490.0795121127469</c:v>
                </c:pt>
                <c:pt idx="8">
                  <c:v>1449.1276455794839</c:v>
                </c:pt>
                <c:pt idx="9">
                  <c:v>1483.7135221678172</c:v>
                </c:pt>
                <c:pt idx="10">
                  <c:v>1476.8090361182924</c:v>
                </c:pt>
                <c:pt idx="11">
                  <c:v>1431.9128676330738</c:v>
                </c:pt>
                <c:pt idx="12">
                  <c:v>1447.8366971954465</c:v>
                </c:pt>
                <c:pt idx="13">
                  <c:v>1463.5825122726355</c:v>
                </c:pt>
                <c:pt idx="14">
                  <c:v>1420.436556995425</c:v>
                </c:pt>
                <c:pt idx="15">
                  <c:v>1383.5929367952181</c:v>
                </c:pt>
                <c:pt idx="16">
                  <c:v>1324.9333495432493</c:v>
                </c:pt>
                <c:pt idx="17">
                  <c:v>1315.1281829385027</c:v>
                </c:pt>
                <c:pt idx="18">
                  <c:v>1306.5279794462617</c:v>
                </c:pt>
                <c:pt idx="19">
                  <c:v>1264.6633714117359</c:v>
                </c:pt>
                <c:pt idx="20">
                  <c:v>1230.2248650139536</c:v>
                </c:pt>
                <c:pt idx="21">
                  <c:v>1249.0295061138038</c:v>
                </c:pt>
                <c:pt idx="22">
                  <c:v>1254.283558693603</c:v>
                </c:pt>
                <c:pt idx="23">
                  <c:v>1249.1487856203491</c:v>
                </c:pt>
                <c:pt idx="24">
                  <c:v>1215.5382891784848</c:v>
                </c:pt>
                <c:pt idx="25">
                  <c:v>1165.4334758839268</c:v>
                </c:pt>
                <c:pt idx="26">
                  <c:v>1133.2151499683969</c:v>
                </c:pt>
                <c:pt idx="27">
                  <c:v>1123.8612217414716</c:v>
                </c:pt>
                <c:pt idx="28">
                  <c:v>1129.2851496284047</c:v>
                </c:pt>
                <c:pt idx="29">
                  <c:v>1157.4128417002896</c:v>
                </c:pt>
                <c:pt idx="30">
                  <c:v>1168.2152673648102</c:v>
                </c:pt>
                <c:pt idx="31">
                  <c:v>1166.2300663851745</c:v>
                </c:pt>
                <c:pt idx="32">
                  <c:v>1160.6224775463513</c:v>
                </c:pt>
                <c:pt idx="33">
                  <c:v>1171.1717133681609</c:v>
                </c:pt>
                <c:pt idx="34">
                  <c:v>1186.0703029748497</c:v>
                </c:pt>
                <c:pt idx="35">
                  <c:v>1189.4288236939967</c:v>
                </c:pt>
                <c:pt idx="36">
                  <c:v>1214.8331688102273</c:v>
                </c:pt>
                <c:pt idx="37">
                  <c:v>1320.771840104351</c:v>
                </c:pt>
                <c:pt idx="38">
                  <c:v>1357.1773942861923</c:v>
                </c:pt>
                <c:pt idx="39">
                  <c:v>1414.0707707778738</c:v>
                </c:pt>
                <c:pt idx="40">
                  <c:v>1473.421961284942</c:v>
                </c:pt>
                <c:pt idx="41">
                  <c:v>1510.9072542594497</c:v>
                </c:pt>
                <c:pt idx="42">
                  <c:v>1512.144331909215</c:v>
                </c:pt>
                <c:pt idx="43">
                  <c:v>1551.0200245561173</c:v>
                </c:pt>
                <c:pt idx="44">
                  <c:v>1574.7390954694799</c:v>
                </c:pt>
                <c:pt idx="45">
                  <c:v>1589.602266482427</c:v>
                </c:pt>
                <c:pt idx="46">
                  <c:v>1621.1835895238507</c:v>
                </c:pt>
                <c:pt idx="47">
                  <c:v>1650.6155086282226</c:v>
                </c:pt>
                <c:pt idx="48">
                  <c:v>1655.0655423817461</c:v>
                </c:pt>
                <c:pt idx="49">
                  <c:v>1630.9502589467797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A5-4717-AD69-685B0AEB6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1333304"/>
        <c:axId val="681349376"/>
      </c:lineChart>
      <c:catAx>
        <c:axId val="681333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1349376"/>
        <c:crosses val="autoZero"/>
        <c:auto val="1"/>
        <c:lblAlgn val="ctr"/>
        <c:lblOffset val="100"/>
        <c:noMultiLvlLbl val="0"/>
      </c:catAx>
      <c:valAx>
        <c:axId val="68134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2011 US PPP$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1333304"/>
        <c:crosses val="autoZero"/>
        <c:crossBetween val="between"/>
      </c:valAx>
      <c:valAx>
        <c:axId val="27852991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527944"/>
        <c:crosses val="max"/>
        <c:crossBetween val="between"/>
      </c:valAx>
      <c:catAx>
        <c:axId val="278527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85299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09055206975681E-2"/>
          <c:y val="8.2281988409190293E-2"/>
          <c:w val="0.82211495168663951"/>
          <c:h val="0.80739619900480109"/>
        </c:manualLayout>
      </c:layout>
      <c:lineChart>
        <c:grouping val="standard"/>
        <c:varyColors val="0"/>
        <c:ser>
          <c:idx val="0"/>
          <c:order val="0"/>
          <c:tx>
            <c:strRef>
              <c:f>'[investment by region.xlsx]Data'!$B$2</c:f>
              <c:strCache>
                <c:ptCount val="1"/>
                <c:pt idx="0">
                  <c:v>EAP</c:v>
                </c:pt>
              </c:strCache>
            </c:strRef>
          </c:tx>
          <c:spPr>
            <a:ln w="571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'[investment by region.xlsx]Data'!$C$1:$W$1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'[investment by region.xlsx]Data'!$C$2:$W$2</c:f>
              <c:numCache>
                <c:formatCode>General</c:formatCode>
                <c:ptCount val="21"/>
                <c:pt idx="0">
                  <c:v>38.423443130243342</c:v>
                </c:pt>
                <c:pt idx="1">
                  <c:v>37.270195170606449</c:v>
                </c:pt>
                <c:pt idx="2">
                  <c:v>35.480927298790924</c:v>
                </c:pt>
                <c:pt idx="3">
                  <c:v>32.551648332217844</c:v>
                </c:pt>
                <c:pt idx="4">
                  <c:v>31.230821906386449</c:v>
                </c:pt>
                <c:pt idx="5">
                  <c:v>31.919372137322934</c:v>
                </c:pt>
                <c:pt idx="6">
                  <c:v>33.620972554549489</c:v>
                </c:pt>
                <c:pt idx="7">
                  <c:v>34.148264855473855</c:v>
                </c:pt>
                <c:pt idx="8">
                  <c:v>37.262722727903252</c:v>
                </c:pt>
                <c:pt idx="9">
                  <c:v>38.945469117079959</c:v>
                </c:pt>
                <c:pt idx="10">
                  <c:v>38.072288721373972</c:v>
                </c:pt>
                <c:pt idx="11">
                  <c:v>37.497943226964381</c:v>
                </c:pt>
                <c:pt idx="12">
                  <c:v>37.896025944777257</c:v>
                </c:pt>
                <c:pt idx="13">
                  <c:v>39.639211758051047</c:v>
                </c:pt>
                <c:pt idx="14">
                  <c:v>41.895772632878121</c:v>
                </c:pt>
                <c:pt idx="15">
                  <c:v>43.464087742505086</c:v>
                </c:pt>
                <c:pt idx="16">
                  <c:v>43.515437559559409</c:v>
                </c:pt>
                <c:pt idx="17">
                  <c:v>43.347854538197794</c:v>
                </c:pt>
                <c:pt idx="18">
                  <c:v>43.386687626945218</c:v>
                </c:pt>
                <c:pt idx="19">
                  <c:v>42.983979392221862</c:v>
                </c:pt>
                <c:pt idx="20">
                  <c:v>41.644153571158334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65-4BF2-B136-DE2F8B2FB862}"/>
            </c:ext>
          </c:extLst>
        </c:ser>
        <c:ser>
          <c:idx val="1"/>
          <c:order val="1"/>
          <c:tx>
            <c:strRef>
              <c:f>'[investment by region.xlsx]Data'!$B$3</c:f>
              <c:strCache>
                <c:ptCount val="1"/>
                <c:pt idx="0">
                  <c:v>LAC</c:v>
                </c:pt>
              </c:strCache>
            </c:strRef>
          </c:tx>
          <c:spPr>
            <a:ln w="571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'[investment by region.xlsx]Data'!$C$1:$W$1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'[investment by region.xlsx]Data'!$C$3:$W$3</c:f>
              <c:numCache>
                <c:formatCode>General</c:formatCode>
                <c:ptCount val="21"/>
                <c:pt idx="0">
                  <c:v>18.992032392379667</c:v>
                </c:pt>
                <c:pt idx="1">
                  <c:v>18.358447941476001</c:v>
                </c:pt>
                <c:pt idx="2">
                  <c:v>19.685290589204726</c:v>
                </c:pt>
                <c:pt idx="3">
                  <c:v>20.658774432996385</c:v>
                </c:pt>
                <c:pt idx="4">
                  <c:v>19.298361846392318</c:v>
                </c:pt>
                <c:pt idx="5">
                  <c:v>19.802505289971162</c:v>
                </c:pt>
                <c:pt idx="6">
                  <c:v>19.352355899440678</c:v>
                </c:pt>
                <c:pt idx="7">
                  <c:v>17.931339075328538</c:v>
                </c:pt>
                <c:pt idx="8">
                  <c:v>17.94398462404012</c:v>
                </c:pt>
                <c:pt idx="9">
                  <c:v>19.34482302468512</c:v>
                </c:pt>
                <c:pt idx="10">
                  <c:v>19.302219724796757</c:v>
                </c:pt>
                <c:pt idx="11">
                  <c:v>20.39914276789505</c:v>
                </c:pt>
                <c:pt idx="12">
                  <c:v>21.912941846505799</c:v>
                </c:pt>
                <c:pt idx="13">
                  <c:v>22.909972993919791</c:v>
                </c:pt>
                <c:pt idx="14">
                  <c:v>20.333762336854797</c:v>
                </c:pt>
                <c:pt idx="15">
                  <c:v>21.50118249611339</c:v>
                </c:pt>
                <c:pt idx="16">
                  <c:v>21.903170331218284</c:v>
                </c:pt>
                <c:pt idx="17">
                  <c:v>21.973291283222331</c:v>
                </c:pt>
                <c:pt idx="18">
                  <c:v>21.978993514483985</c:v>
                </c:pt>
                <c:pt idx="19">
                  <c:v>21.366709218236551</c:v>
                </c:pt>
                <c:pt idx="20">
                  <c:v>20.004215601511738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65-4BF2-B136-DE2F8B2FB862}"/>
            </c:ext>
          </c:extLst>
        </c:ser>
        <c:ser>
          <c:idx val="2"/>
          <c:order val="2"/>
          <c:tx>
            <c:strRef>
              <c:f>'[investment by region.xlsx]Data'!$B$4</c:f>
              <c:strCache>
                <c:ptCount val="1"/>
                <c:pt idx="0">
                  <c:v>MNA</c:v>
                </c:pt>
              </c:strCache>
            </c:strRef>
          </c:tx>
          <c:spPr>
            <a:ln w="5715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'[investment by region.xlsx]Data'!$C$1:$W$1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'[investment by region.xlsx]Data'!$C$4:$W$4</c:f>
              <c:numCache>
                <c:formatCode>General</c:formatCode>
                <c:ptCount val="21"/>
                <c:pt idx="0">
                  <c:v>26.782127602097564</c:v>
                </c:pt>
                <c:pt idx="1">
                  <c:v>28.529369895946456</c:v>
                </c:pt>
                <c:pt idx="2">
                  <c:v>26.571271220604409</c:v>
                </c:pt>
                <c:pt idx="3">
                  <c:v>27.36863476953565</c:v>
                </c:pt>
                <c:pt idx="4">
                  <c:v>26.029892185328801</c:v>
                </c:pt>
                <c:pt idx="5">
                  <c:v>26.621107714168925</c:v>
                </c:pt>
                <c:pt idx="6">
                  <c:v>28.567564266365814</c:v>
                </c:pt>
                <c:pt idx="7">
                  <c:v>27.554270703191818</c:v>
                </c:pt>
                <c:pt idx="8">
                  <c:v>29.386943447048782</c:v>
                </c:pt>
                <c:pt idx="9">
                  <c:v>29.500730045373476</c:v>
                </c:pt>
                <c:pt idx="10">
                  <c:v>27.351716675217251</c:v>
                </c:pt>
                <c:pt idx="11">
                  <c:v>27.457086270440573</c:v>
                </c:pt>
                <c:pt idx="12">
                  <c:v>28.742194803164683</c:v>
                </c:pt>
                <c:pt idx="13">
                  <c:v>31.462787388768295</c:v>
                </c:pt>
                <c:pt idx="14">
                  <c:v>30.945543285601875</c:v>
                </c:pt>
                <c:pt idx="15">
                  <c:v>30.282856501162989</c:v>
                </c:pt>
                <c:pt idx="16">
                  <c:v>28.508280941004632</c:v>
                </c:pt>
                <c:pt idx="17">
                  <c:v>29.65486199017263</c:v>
                </c:pt>
                <c:pt idx="18">
                  <c:v>29.123574903402254</c:v>
                </c:pt>
                <c:pt idx="19">
                  <c:v>29.488882066060054</c:v>
                </c:pt>
                <c:pt idx="20">
                  <c:v>30.79392521400182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65-4BF2-B136-DE2F8B2FB862}"/>
            </c:ext>
          </c:extLst>
        </c:ser>
        <c:ser>
          <c:idx val="3"/>
          <c:order val="3"/>
          <c:tx>
            <c:strRef>
              <c:f>'[investment by region.xlsx]Data'!$B$5</c:f>
              <c:strCache>
                <c:ptCount val="1"/>
                <c:pt idx="0">
                  <c:v>South Asia</c:v>
                </c:pt>
              </c:strCache>
            </c:strRef>
          </c:tx>
          <c:spPr>
            <a:ln w="50800" cap="rnd">
              <a:solidFill>
                <a:srgbClr val="4BAF73"/>
              </a:solidFill>
              <a:round/>
            </a:ln>
            <a:effectLst/>
          </c:spPr>
          <c:marker>
            <c:symbol val="none"/>
          </c:marker>
          <c:cat>
            <c:numRef>
              <c:f>'[investment by region.xlsx]Data'!$C$1:$W$1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'[investment by region.xlsx]Data'!$C$5:$W$5</c:f>
              <c:numCache>
                <c:formatCode>General</c:formatCode>
                <c:ptCount val="21"/>
                <c:pt idx="0">
                  <c:v>26.617621800208816</c:v>
                </c:pt>
                <c:pt idx="1">
                  <c:v>25.300441391792859</c:v>
                </c:pt>
                <c:pt idx="2">
                  <c:v>26.949546152869662</c:v>
                </c:pt>
                <c:pt idx="3">
                  <c:v>25.733393461712524</c:v>
                </c:pt>
                <c:pt idx="4">
                  <c:v>27.778354718050302</c:v>
                </c:pt>
                <c:pt idx="5">
                  <c:v>25.921798604844053</c:v>
                </c:pt>
                <c:pt idx="6">
                  <c:v>25.746499744996882</c:v>
                </c:pt>
                <c:pt idx="7">
                  <c:v>26.086375990238828</c:v>
                </c:pt>
                <c:pt idx="8">
                  <c:v>27.995263655999629</c:v>
                </c:pt>
                <c:pt idx="9">
                  <c:v>33.477228278873191</c:v>
                </c:pt>
                <c:pt idx="10">
                  <c:v>35.471418109645036</c:v>
                </c:pt>
                <c:pt idx="11">
                  <c:v>36.459538785134349</c:v>
                </c:pt>
                <c:pt idx="12">
                  <c:v>38.58711791547875</c:v>
                </c:pt>
                <c:pt idx="13">
                  <c:v>35.219132796600974</c:v>
                </c:pt>
                <c:pt idx="14">
                  <c:v>36.935310512872505</c:v>
                </c:pt>
                <c:pt idx="15">
                  <c:v>37.002941891739177</c:v>
                </c:pt>
                <c:pt idx="16">
                  <c:v>36.106816254311354</c:v>
                </c:pt>
                <c:pt idx="17">
                  <c:v>35.369989352147641</c:v>
                </c:pt>
                <c:pt idx="18">
                  <c:v>31.756240674277151</c:v>
                </c:pt>
                <c:pt idx="19">
                  <c:v>32.189739774257049</c:v>
                </c:pt>
                <c:pt idx="20">
                  <c:v>30.849395021753146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65-4BF2-B136-DE2F8B2FB862}"/>
            </c:ext>
          </c:extLst>
        </c:ser>
        <c:ser>
          <c:idx val="4"/>
          <c:order val="4"/>
          <c:tx>
            <c:strRef>
              <c:f>'[investment by region.xlsx]Data'!$B$6</c:f>
              <c:strCache>
                <c:ptCount val="1"/>
                <c:pt idx="0">
                  <c:v>SSA</c:v>
                </c:pt>
              </c:strCache>
            </c:strRef>
          </c:tx>
          <c:spPr>
            <a:ln w="571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'[investment by region.xlsx]Data'!$C$1:$W$1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'[investment by region.xlsx]Data'!$C$6:$W$6</c:f>
              <c:numCache>
                <c:formatCode>General</c:formatCode>
                <c:ptCount val="21"/>
                <c:pt idx="0">
                  <c:v>16.028250293244252</c:v>
                </c:pt>
                <c:pt idx="1">
                  <c:v>17.339719907629803</c:v>
                </c:pt>
                <c:pt idx="2">
                  <c:v>16.241748258560563</c:v>
                </c:pt>
                <c:pt idx="3">
                  <c:v>18.057376230350094</c:v>
                </c:pt>
                <c:pt idx="4">
                  <c:v>16.235074226095318</c:v>
                </c:pt>
                <c:pt idx="5">
                  <c:v>15.39291816884297</c:v>
                </c:pt>
                <c:pt idx="6">
                  <c:v>15.707081979185208</c:v>
                </c:pt>
                <c:pt idx="7">
                  <c:v>14.971790193478176</c:v>
                </c:pt>
                <c:pt idx="8">
                  <c:v>16.55567782225075</c:v>
                </c:pt>
                <c:pt idx="9">
                  <c:v>16.183929809014096</c:v>
                </c:pt>
                <c:pt idx="10">
                  <c:v>15.540752230711536</c:v>
                </c:pt>
                <c:pt idx="11">
                  <c:v>16.991125437768698</c:v>
                </c:pt>
                <c:pt idx="12">
                  <c:v>17.872664948464848</c:v>
                </c:pt>
                <c:pt idx="13">
                  <c:v>18.572299374222393</c:v>
                </c:pt>
                <c:pt idx="14">
                  <c:v>18.352964442497623</c:v>
                </c:pt>
                <c:pt idx="15">
                  <c:v>19.77364411833889</c:v>
                </c:pt>
                <c:pt idx="16">
                  <c:v>20.405339983222326</c:v>
                </c:pt>
                <c:pt idx="17">
                  <c:v>21.024116121177666</c:v>
                </c:pt>
                <c:pt idx="18">
                  <c:v>21.287064551654932</c:v>
                </c:pt>
                <c:pt idx="19">
                  <c:v>21.609426679495492</c:v>
                </c:pt>
                <c:pt idx="20">
                  <c:v>20.799702858088924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065-4BF2-B136-DE2F8B2FB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263744"/>
        <c:axId val="137273728"/>
      </c:lineChart>
      <c:catAx>
        <c:axId val="13726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73728"/>
        <c:crosses val="autoZero"/>
        <c:auto val="1"/>
        <c:lblAlgn val="ctr"/>
        <c:lblOffset val="100"/>
        <c:tickLblSkip val="5"/>
        <c:noMultiLvlLbl val="0"/>
      </c:catAx>
      <c:valAx>
        <c:axId val="13727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6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'[human capital indicators.xlsx]Data'!$A$2</c:f>
              <c:strCache>
                <c:ptCount val="1"/>
                <c:pt idx="0">
                  <c:v>Life expectancy</c:v>
                </c:pt>
              </c:strCache>
            </c:strRef>
          </c:tx>
          <c:spPr>
            <a:ln w="38100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numRef>
              <c:f>'[human capital indicators.xlsx]Data'!$B$1:$AO$1</c:f>
              <c:numCache>
                <c:formatCode>General</c:formatCode>
                <c:ptCount val="40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</c:numCache>
            </c:numRef>
          </c:cat>
          <c:val>
            <c:numRef>
              <c:f>'[human capital indicators.xlsx]Data'!$B$2:$AO$2</c:f>
              <c:numCache>
                <c:formatCode>General</c:formatCode>
                <c:ptCount val="40"/>
                <c:pt idx="0">
                  <c:v>46.349659008448072</c:v>
                </c:pt>
                <c:pt idx="1">
                  <c:v>46.741247259443796</c:v>
                </c:pt>
                <c:pt idx="2">
                  <c:v>47.120276593695408</c:v>
                </c:pt>
                <c:pt idx="3">
                  <c:v>47.485689008710985</c:v>
                </c:pt>
                <c:pt idx="4">
                  <c:v>47.836297582888747</c:v>
                </c:pt>
                <c:pt idx="5">
                  <c:v>48.170489883742725</c:v>
                </c:pt>
                <c:pt idx="6">
                  <c:v>48.487190426069333</c:v>
                </c:pt>
                <c:pt idx="7">
                  <c:v>48.784920934596251</c:v>
                </c:pt>
                <c:pt idx="8">
                  <c:v>49.060593391324055</c:v>
                </c:pt>
                <c:pt idx="9">
                  <c:v>49.310006892812609</c:v>
                </c:pt>
                <c:pt idx="10">
                  <c:v>49.52363720356567</c:v>
                </c:pt>
                <c:pt idx="11">
                  <c:v>49.691620448115572</c:v>
                </c:pt>
                <c:pt idx="12">
                  <c:v>49.809337543529622</c:v>
                </c:pt>
                <c:pt idx="13">
                  <c:v>49.87903637565357</c:v>
                </c:pt>
                <c:pt idx="14">
                  <c:v>49.909733038816995</c:v>
                </c:pt>
                <c:pt idx="15">
                  <c:v>49.914902839623089</c:v>
                </c:pt>
                <c:pt idx="16">
                  <c:v>49.910843685786844</c:v>
                </c:pt>
                <c:pt idx="17">
                  <c:v>49.908114255839997</c:v>
                </c:pt>
                <c:pt idx="18">
                  <c:v>49.91061438859218</c:v>
                </c:pt>
                <c:pt idx="19">
                  <c:v>49.916136161479969</c:v>
                </c:pt>
                <c:pt idx="20">
                  <c:v>49.922644000301766</c:v>
                </c:pt>
                <c:pt idx="21">
                  <c:v>49.934280669517307</c:v>
                </c:pt>
                <c:pt idx="22">
                  <c:v>49.963173925695017</c:v>
                </c:pt>
                <c:pt idx="23">
                  <c:v>50.025077832715333</c:v>
                </c:pt>
                <c:pt idx="24">
                  <c:v>50.136989433522096</c:v>
                </c:pt>
                <c:pt idx="25">
                  <c:v>50.321544419742693</c:v>
                </c:pt>
                <c:pt idx="26">
                  <c:v>50.597998422017127</c:v>
                </c:pt>
                <c:pt idx="27">
                  <c:v>50.978328500880089</c:v>
                </c:pt>
                <c:pt idx="28">
                  <c:v>51.460324035674091</c:v>
                </c:pt>
                <c:pt idx="29">
                  <c:v>52.035183643975245</c:v>
                </c:pt>
                <c:pt idx="30">
                  <c:v>52.689406550232981</c:v>
                </c:pt>
                <c:pt idx="31">
                  <c:v>53.403531174463041</c:v>
                </c:pt>
                <c:pt idx="32">
                  <c:v>54.148630044631936</c:v>
                </c:pt>
                <c:pt idx="33">
                  <c:v>54.89533988265724</c:v>
                </c:pt>
                <c:pt idx="34">
                  <c:v>55.621805464337989</c:v>
                </c:pt>
                <c:pt idx="35">
                  <c:v>56.307010697942445</c:v>
                </c:pt>
                <c:pt idx="36">
                  <c:v>56.938848636326185</c:v>
                </c:pt>
                <c:pt idx="37">
                  <c:v>57.519812126903126</c:v>
                </c:pt>
                <c:pt idx="38">
                  <c:v>58.052067385827364</c:v>
                </c:pt>
                <c:pt idx="39">
                  <c:v>58.535751248676291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7D-44C5-A75D-C12AFCA5D296}"/>
            </c:ext>
          </c:extLst>
        </c:ser>
        <c:ser>
          <c:idx val="1"/>
          <c:order val="1"/>
          <c:tx>
            <c:strRef>
              <c:f>'[human capital indicators.xlsx]Data'!$A$3</c:f>
              <c:strCache>
                <c:ptCount val="1"/>
                <c:pt idx="0">
                  <c:v>Primary enrollment rate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'[human capital indicators.xlsx]Data'!$B$1:$AO$1</c:f>
              <c:numCache>
                <c:formatCode>General</c:formatCode>
                <c:ptCount val="40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</c:numCache>
            </c:numRef>
          </c:cat>
          <c:val>
            <c:numRef>
              <c:f>'[human capital indicators.xlsx]Data'!$B$3:$AO$3</c:f>
              <c:numCache>
                <c:formatCode>General</c:formatCode>
                <c:ptCount val="40"/>
                <c:pt idx="0">
                  <c:v>43.545810699462898</c:v>
                </c:pt>
                <c:pt idx="1">
                  <c:v>44.428268432617202</c:v>
                </c:pt>
                <c:pt idx="2">
                  <c:v>46.5420112609863</c:v>
                </c:pt>
                <c:pt idx="3">
                  <c:v>48.814651489257798</c:v>
                </c:pt>
                <c:pt idx="4">
                  <c:v>51.718921661377003</c:v>
                </c:pt>
                <c:pt idx="5">
                  <c:v>53.915950775146499</c:v>
                </c:pt>
                <c:pt idx="6">
                  <c:v>55.927249908447301</c:v>
                </c:pt>
                <c:pt idx="7">
                  <c:v>57.314239501953097</c:v>
                </c:pt>
                <c:pt idx="8">
                  <c:v>57.731399536132798</c:v>
                </c:pt>
                <c:pt idx="9">
                  <c:v>57.160820007324197</c:v>
                </c:pt>
                <c:pt idx="10">
                  <c:v>56.029129028320298</c:v>
                </c:pt>
                <c:pt idx="11">
                  <c:v>54.459609985351598</c:v>
                </c:pt>
                <c:pt idx="12">
                  <c:v>53.474948883056598</c:v>
                </c:pt>
                <c:pt idx="13">
                  <c:v>52.785800933837898</c:v>
                </c:pt>
                <c:pt idx="14">
                  <c:v>53.439048767089801</c:v>
                </c:pt>
                <c:pt idx="15">
                  <c:v>52.875408172607401</c:v>
                </c:pt>
                <c:pt idx="16">
                  <c:v>53.826591491699197</c:v>
                </c:pt>
                <c:pt idx="17">
                  <c:v>53.611671447753899</c:v>
                </c:pt>
                <c:pt idx="18">
                  <c:v>54.052391052246101</c:v>
                </c:pt>
                <c:pt idx="19">
                  <c:v>54.3720092773438</c:v>
                </c:pt>
                <c:pt idx="20">
                  <c:v>55.1251411437988</c:v>
                </c:pt>
                <c:pt idx="21">
                  <c:v>53.926189422607401</c:v>
                </c:pt>
                <c:pt idx="22">
                  <c:v>56.440299987792997</c:v>
                </c:pt>
                <c:pt idx="23">
                  <c:v>57.513698577880902</c:v>
                </c:pt>
                <c:pt idx="24">
                  <c:v>58.189781188964801</c:v>
                </c:pt>
                <c:pt idx="25">
                  <c:v>60.228691101074197</c:v>
                </c:pt>
                <c:pt idx="26">
                  <c:v>61.970188140869098</c:v>
                </c:pt>
                <c:pt idx="27">
                  <c:v>63.505619049072301</c:v>
                </c:pt>
                <c:pt idx="28">
                  <c:v>65.846527099609403</c:v>
                </c:pt>
                <c:pt idx="29">
                  <c:v>67.578018188476605</c:v>
                </c:pt>
                <c:pt idx="30">
                  <c:v>69.797142028808594</c:v>
                </c:pt>
                <c:pt idx="31">
                  <c:v>71.502761840820298</c:v>
                </c:pt>
                <c:pt idx="32">
                  <c:v>74.114883422851605</c:v>
                </c:pt>
                <c:pt idx="33">
                  <c:v>75.130752563476605</c:v>
                </c:pt>
                <c:pt idx="34">
                  <c:v>75.505058288574205</c:v>
                </c:pt>
                <c:pt idx="35">
                  <c:v>75.460731506347699</c:v>
                </c:pt>
                <c:pt idx="36">
                  <c:v>76.650886535644503</c:v>
                </c:pt>
                <c:pt idx="37">
                  <c:v>77.5177001953125</c:v>
                </c:pt>
                <c:pt idx="38">
                  <c:v>78.272781372070298</c:v>
                </c:pt>
                <c:pt idx="39">
                  <c:v>78.766471862792997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7D-44C5-A75D-C12AFCA5D296}"/>
            </c:ext>
          </c:extLst>
        </c:ser>
        <c:ser>
          <c:idx val="2"/>
          <c:order val="2"/>
          <c:tx>
            <c:strRef>
              <c:f>'[human capital indicators.xlsx]Data'!$A$4</c:f>
              <c:strCache>
                <c:ptCount val="1"/>
                <c:pt idx="0">
                  <c:v>secondary enrollment rate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'[human capital indicators.xlsx]Data'!$B$1:$AO$1</c:f>
              <c:numCache>
                <c:formatCode>General</c:formatCode>
                <c:ptCount val="40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</c:numCache>
            </c:numRef>
          </c:cat>
          <c:val>
            <c:numRef>
              <c:f>'[human capital indicators.xlsx]Data'!$B$4:$AO$4</c:f>
              <c:numCache>
                <c:formatCode>General</c:formatCode>
                <c:ptCount val="40"/>
                <c:pt idx="0">
                  <c:v>14.6948099136353</c:v>
                </c:pt>
                <c:pt idx="1">
                  <c:v>15.215129852294901</c:v>
                </c:pt>
                <c:pt idx="2">
                  <c:v>15.786190032959</c:v>
                </c:pt>
                <c:pt idx="3">
                  <c:v>16.613260269165</c:v>
                </c:pt>
                <c:pt idx="4">
                  <c:v>17.532699584960898</c:v>
                </c:pt>
                <c:pt idx="5">
                  <c:v>18.719669342041001</c:v>
                </c:pt>
                <c:pt idx="6">
                  <c:v>19.998939514160199</c:v>
                </c:pt>
                <c:pt idx="7">
                  <c:v>21.380689620971701</c:v>
                </c:pt>
                <c:pt idx="8">
                  <c:v>22.63157081604</c:v>
                </c:pt>
                <c:pt idx="9">
                  <c:v>23.694429397583001</c:v>
                </c:pt>
                <c:pt idx="10">
                  <c:v>24.157260894775401</c:v>
                </c:pt>
                <c:pt idx="11">
                  <c:v>23.6999702453613</c:v>
                </c:pt>
                <c:pt idx="12">
                  <c:v>23.871870040893601</c:v>
                </c:pt>
                <c:pt idx="13">
                  <c:v>23.815280914306602</c:v>
                </c:pt>
                <c:pt idx="14">
                  <c:v>23.219100952148398</c:v>
                </c:pt>
                <c:pt idx="15">
                  <c:v>23.3473796844482</c:v>
                </c:pt>
                <c:pt idx="16">
                  <c:v>23.539720535278299</c:v>
                </c:pt>
                <c:pt idx="17">
                  <c:v>23.534479141235401</c:v>
                </c:pt>
                <c:pt idx="18">
                  <c:v>23.642599105835</c:v>
                </c:pt>
                <c:pt idx="19">
                  <c:v>23.845890045166001</c:v>
                </c:pt>
                <c:pt idx="20">
                  <c:v>24.359519958496101</c:v>
                </c:pt>
                <c:pt idx="21">
                  <c:v>24.5932102203369</c:v>
                </c:pt>
                <c:pt idx="22">
                  <c:v>24.926439285278299</c:v>
                </c:pt>
                <c:pt idx="23">
                  <c:v>25.4121799468994</c:v>
                </c:pt>
                <c:pt idx="24">
                  <c:v>25.757440567016602</c:v>
                </c:pt>
                <c:pt idx="25">
                  <c:v>26.323579788208001</c:v>
                </c:pt>
                <c:pt idx="26">
                  <c:v>27.589599609375</c:v>
                </c:pt>
                <c:pt idx="27">
                  <c:v>28.707109451293899</c:v>
                </c:pt>
                <c:pt idx="28">
                  <c:v>29.826330184936499</c:v>
                </c:pt>
                <c:pt idx="29">
                  <c:v>31.350570678710898</c:v>
                </c:pt>
                <c:pt idx="30">
                  <c:v>32.308860778808601</c:v>
                </c:pt>
                <c:pt idx="31">
                  <c:v>33.362598419189503</c:v>
                </c:pt>
                <c:pt idx="32">
                  <c:v>34.389690399169901</c:v>
                </c:pt>
                <c:pt idx="33">
                  <c:v>36.435989379882798</c:v>
                </c:pt>
                <c:pt idx="34">
                  <c:v>38.278411865234403</c:v>
                </c:pt>
                <c:pt idx="35">
                  <c:v>40.203231811523402</c:v>
                </c:pt>
                <c:pt idx="36">
                  <c:v>41.052589416503899</c:v>
                </c:pt>
                <c:pt idx="37">
                  <c:v>41.7920112609863</c:v>
                </c:pt>
                <c:pt idx="38">
                  <c:v>42.190040588378899</c:v>
                </c:pt>
                <c:pt idx="39">
                  <c:v>42.740718841552699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7D-44C5-A75D-C12AFCA5D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692032"/>
        <c:axId val="131693568"/>
      </c:lineChart>
      <c:catAx>
        <c:axId val="13169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693568"/>
        <c:crosses val="autoZero"/>
        <c:auto val="1"/>
        <c:lblAlgn val="ctr"/>
        <c:lblOffset val="100"/>
        <c:tickLblSkip val="5"/>
        <c:noMultiLvlLbl val="0"/>
      </c:catAx>
      <c:valAx>
        <c:axId val="131693568"/>
        <c:scaling>
          <c:orientation val="minMax"/>
        </c:scaling>
        <c:delete val="0"/>
        <c:axPos val="l"/>
        <c:majorGridlines>
          <c:spPr>
            <a:ln w="1270" cap="flat" cmpd="sng" algn="ctr">
              <a:solidFill>
                <a:schemeClr val="tx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69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Agricultural VA as % of GDP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544834452345495"/>
          <c:y val="0.18078246587953922"/>
          <c:w val="0.85126046477123574"/>
          <c:h val="0.56622358955628083"/>
        </c:manualLayout>
      </c:layout>
      <c:lineChart>
        <c:grouping val="standard"/>
        <c:varyColors val="0"/>
        <c:ser>
          <c:idx val="0"/>
          <c:order val="0"/>
          <c:tx>
            <c:v>LAC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'[structural transformation final.xlsx]Data'!$Y$1:$BH$1</c:f>
              <c:numCache>
                <c:formatCode>General</c:formatCode>
                <c:ptCount val="36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</c:numCache>
            </c:numRef>
          </c:cat>
          <c:val>
            <c:numRef>
              <c:f>'[structural transformation final.xlsx]Data'!$Y$2:$BH$2</c:f>
              <c:numCache>
                <c:formatCode>General</c:formatCode>
                <c:ptCount val="36"/>
                <c:pt idx="0">
                  <c:v>10.257097723362724</c:v>
                </c:pt>
                <c:pt idx="1">
                  <c:v>9.541361660948974</c:v>
                </c:pt>
                <c:pt idx="2">
                  <c:v>10.490511553727709</c:v>
                </c:pt>
                <c:pt idx="3">
                  <c:v>10.887622717691126</c:v>
                </c:pt>
                <c:pt idx="4">
                  <c:v>10.961617226436392</c:v>
                </c:pt>
                <c:pt idx="5">
                  <c:v>11.034087845046415</c:v>
                </c:pt>
                <c:pt idx="6">
                  <c:v>10.365635291179423</c:v>
                </c:pt>
                <c:pt idx="7">
                  <c:v>10.067507013681656</c:v>
                </c:pt>
                <c:pt idx="8">
                  <c:v>9.2743177959504166</c:v>
                </c:pt>
                <c:pt idx="9">
                  <c:v>8.9090792891252946</c:v>
                </c:pt>
                <c:pt idx="10">
                  <c:v>8.6170233518071857</c:v>
                </c:pt>
                <c:pt idx="11">
                  <c:v>8.1423527402838349</c:v>
                </c:pt>
                <c:pt idx="12">
                  <c:v>7.4487347355940789</c:v>
                </c:pt>
                <c:pt idx="13">
                  <c:v>8.5243126755761587</c:v>
                </c:pt>
                <c:pt idx="14">
                  <c:v>6.7450349334600874</c:v>
                </c:pt>
                <c:pt idx="15">
                  <c:v>6.5150580420496143</c:v>
                </c:pt>
                <c:pt idx="16">
                  <c:v>6.3361949368707071</c:v>
                </c:pt>
                <c:pt idx="17">
                  <c:v>6.3140367062902749</c:v>
                </c:pt>
                <c:pt idx="18">
                  <c:v>6.0331616220111384</c:v>
                </c:pt>
                <c:pt idx="19">
                  <c:v>5.6424249854126733</c:v>
                </c:pt>
                <c:pt idx="20">
                  <c:v>5.7501972896111813</c:v>
                </c:pt>
                <c:pt idx="21">
                  <c:v>6.5585426107755982</c:v>
                </c:pt>
                <c:pt idx="22">
                  <c:v>6.9250985217617265</c:v>
                </c:pt>
                <c:pt idx="23">
                  <c:v>6.4936893380497747</c:v>
                </c:pt>
                <c:pt idx="24">
                  <c:v>5.8487456373376316</c:v>
                </c:pt>
                <c:pt idx="25">
                  <c:v>5.4778390085559208</c:v>
                </c:pt>
                <c:pt idx="26">
                  <c:v>5.5959588941355145</c:v>
                </c:pt>
                <c:pt idx="27">
                  <c:v>5.6858497001787747</c:v>
                </c:pt>
                <c:pt idx="28">
                  <c:v>5.554778694856461</c:v>
                </c:pt>
                <c:pt idx="29">
                  <c:v>5.5139173542902471</c:v>
                </c:pt>
                <c:pt idx="30">
                  <c:v>5.5462231677145724</c:v>
                </c:pt>
                <c:pt idx="31">
                  <c:v>5.2770963765073438</c:v>
                </c:pt>
                <c:pt idx="32">
                  <c:v>5.4465239805901851</c:v>
                </c:pt>
                <c:pt idx="33">
                  <c:v>5.4554335785244783</c:v>
                </c:pt>
                <c:pt idx="34">
                  <c:v>5.266654095236639</c:v>
                </c:pt>
                <c:pt idx="35">
                  <c:v>5.7082242302543751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A1-4EC6-AC2A-F43ADD0A7D36}"/>
            </c:ext>
          </c:extLst>
        </c:ser>
        <c:ser>
          <c:idx val="1"/>
          <c:order val="1"/>
          <c:tx>
            <c:v>East Asia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'[structural transformation final.xlsx]Data'!$Y$1:$BH$1</c:f>
              <c:numCache>
                <c:formatCode>General</c:formatCode>
                <c:ptCount val="36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</c:numCache>
            </c:numRef>
          </c:cat>
          <c:val>
            <c:numRef>
              <c:f>'[structural transformation final.xlsx]Data'!$Y$3:$BH$3</c:f>
              <c:numCache>
                <c:formatCode>General</c:formatCode>
                <c:ptCount val="36"/>
                <c:pt idx="0">
                  <c:v>30.25084797191856</c:v>
                </c:pt>
                <c:pt idx="1">
                  <c:v>31.335299636685708</c:v>
                </c:pt>
                <c:pt idx="2">
                  <c:v>31.132425001253065</c:v>
                </c:pt>
                <c:pt idx="3">
                  <c:v>30.217559865189283</c:v>
                </c:pt>
                <c:pt idx="4">
                  <c:v>26.96292969683638</c:v>
                </c:pt>
                <c:pt idx="5">
                  <c:v>25.794306963887845</c:v>
                </c:pt>
                <c:pt idx="6">
                  <c:v>25.323424738559137</c:v>
                </c:pt>
                <c:pt idx="7">
                  <c:v>24.505930157978689</c:v>
                </c:pt>
                <c:pt idx="8">
                  <c:v>23.853175375051748</c:v>
                </c:pt>
                <c:pt idx="9">
                  <c:v>25.040246906941203</c:v>
                </c:pt>
                <c:pt idx="10">
                  <c:v>22.772367863359939</c:v>
                </c:pt>
                <c:pt idx="11">
                  <c:v>20.63431016557011</c:v>
                </c:pt>
                <c:pt idx="12">
                  <c:v>18.702588956878351</c:v>
                </c:pt>
                <c:pt idx="13">
                  <c:v>18.829776224815518</c:v>
                </c:pt>
                <c:pt idx="14">
                  <c:v>18.904996511241091</c:v>
                </c:pt>
                <c:pt idx="15">
                  <c:v>18.566275840288743</c:v>
                </c:pt>
                <c:pt idx="16">
                  <c:v>17.290967360358191</c:v>
                </c:pt>
                <c:pt idx="17">
                  <c:v>16.847510133128761</c:v>
                </c:pt>
                <c:pt idx="18">
                  <c:v>15.977854239329613</c:v>
                </c:pt>
                <c:pt idx="19">
                  <c:v>14.692172038039754</c:v>
                </c:pt>
                <c:pt idx="20">
                  <c:v>14.062279934557273</c:v>
                </c:pt>
                <c:pt idx="21">
                  <c:v>13.548108204454389</c:v>
                </c:pt>
                <c:pt idx="22">
                  <c:v>12.767597955939637</c:v>
                </c:pt>
                <c:pt idx="23">
                  <c:v>13.136030101467879</c:v>
                </c:pt>
                <c:pt idx="24">
                  <c:v>11.919179194381829</c:v>
                </c:pt>
                <c:pt idx="25">
                  <c:v>11.086477170894696</c:v>
                </c:pt>
                <c:pt idx="26">
                  <c:v>10.918152816277301</c:v>
                </c:pt>
                <c:pt idx="27">
                  <c:v>10.993284686386328</c:v>
                </c:pt>
                <c:pt idx="28">
                  <c:v>10.632638535861393</c:v>
                </c:pt>
                <c:pt idx="29">
                  <c:v>10.48989349856785</c:v>
                </c:pt>
                <c:pt idx="30">
                  <c:v>10.464550429070758</c:v>
                </c:pt>
                <c:pt idx="31">
                  <c:v>10.322572898084481</c:v>
                </c:pt>
                <c:pt idx="32">
                  <c:v>10.144762851153995</c:v>
                </c:pt>
                <c:pt idx="33">
                  <c:v>9.8791924228433796</c:v>
                </c:pt>
                <c:pt idx="34">
                  <c:v>9.5783475007319776</c:v>
                </c:pt>
                <c:pt idx="35">
                  <c:v>9.3208714004491622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A1-4EC6-AC2A-F43ADD0A7D36}"/>
            </c:ext>
          </c:extLst>
        </c:ser>
        <c:ser>
          <c:idx val="2"/>
          <c:order val="2"/>
          <c:tx>
            <c:v>South Asia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'[structural transformation final.xlsx]Data'!$Y$1:$BH$1</c:f>
              <c:numCache>
                <c:formatCode>General</c:formatCode>
                <c:ptCount val="36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</c:numCache>
            </c:numRef>
          </c:cat>
          <c:val>
            <c:numRef>
              <c:f>'[structural transformation final.xlsx]Data'!$Y$4:$BH$4</c:f>
              <c:numCache>
                <c:formatCode>General</c:formatCode>
                <c:ptCount val="36"/>
                <c:pt idx="0">
                  <c:v>34.803397717863426</c:v>
                </c:pt>
                <c:pt idx="1">
                  <c:v>33.80753084315576</c:v>
                </c:pt>
                <c:pt idx="2">
                  <c:v>34.24754535680831</c:v>
                </c:pt>
                <c:pt idx="3">
                  <c:v>33.160293859065554</c:v>
                </c:pt>
                <c:pt idx="4">
                  <c:v>31.931456091585193</c:v>
                </c:pt>
                <c:pt idx="5">
                  <c:v>30.814339071638489</c:v>
                </c:pt>
                <c:pt idx="6">
                  <c:v>30.242568190188639</c:v>
                </c:pt>
                <c:pt idx="7">
                  <c:v>30.985716109296657</c:v>
                </c:pt>
                <c:pt idx="8">
                  <c:v>29.981357163565576</c:v>
                </c:pt>
                <c:pt idx="9">
                  <c:v>29.949330214996571</c:v>
                </c:pt>
                <c:pt idx="10">
                  <c:v>30.06565915534787</c:v>
                </c:pt>
                <c:pt idx="11">
                  <c:v>29.469550573951445</c:v>
                </c:pt>
                <c:pt idx="12">
                  <c:v>29.044878068785597</c:v>
                </c:pt>
                <c:pt idx="13">
                  <c:v>28.705352391054628</c:v>
                </c:pt>
                <c:pt idx="14">
                  <c:v>27.067936955263573</c:v>
                </c:pt>
                <c:pt idx="15">
                  <c:v>27.599132545657234</c:v>
                </c:pt>
                <c:pt idx="16">
                  <c:v>26.65895883459147</c:v>
                </c:pt>
                <c:pt idx="17">
                  <c:v>26.560367415148562</c:v>
                </c:pt>
                <c:pt idx="18">
                  <c:v>25.453272080715017</c:v>
                </c:pt>
                <c:pt idx="19">
                  <c:v>24.081583380257914</c:v>
                </c:pt>
                <c:pt idx="20">
                  <c:v>23.751519435636592</c:v>
                </c:pt>
                <c:pt idx="21">
                  <c:v>21.718901866378513</c:v>
                </c:pt>
                <c:pt idx="22">
                  <c:v>21.672267576681961</c:v>
                </c:pt>
                <c:pt idx="23">
                  <c:v>20.020959607480108</c:v>
                </c:pt>
                <c:pt idx="24">
                  <c:v>19.715067426480811</c:v>
                </c:pt>
                <c:pt idx="25">
                  <c:v>19.345218295942235</c:v>
                </c:pt>
                <c:pt idx="26">
                  <c:v>19.312702271541895</c:v>
                </c:pt>
                <c:pt idx="27">
                  <c:v>18.908457510357948</c:v>
                </c:pt>
                <c:pt idx="28">
                  <c:v>18.934159435673152</c:v>
                </c:pt>
                <c:pt idx="29">
                  <c:v>19.270524196035936</c:v>
                </c:pt>
                <c:pt idx="30">
                  <c:v>19.142252785215152</c:v>
                </c:pt>
                <c:pt idx="31">
                  <c:v>18.650347091521734</c:v>
                </c:pt>
                <c:pt idx="32">
                  <c:v>18.924867159569963</c:v>
                </c:pt>
                <c:pt idx="33">
                  <c:v>18.460758701697973</c:v>
                </c:pt>
                <c:pt idx="34">
                  <c:v>17.983001721560971</c:v>
                </c:pt>
                <c:pt idx="35">
                  <c:v>17.850102794951482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A1-4EC6-AC2A-F43ADD0A7D36}"/>
            </c:ext>
          </c:extLst>
        </c:ser>
        <c:ser>
          <c:idx val="3"/>
          <c:order val="3"/>
          <c:tx>
            <c:v>SSA</c:v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'[structural transformation final.xlsx]Data'!$Y$1:$BH$1</c:f>
              <c:numCache>
                <c:formatCode>General</c:formatCode>
                <c:ptCount val="36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</c:numCache>
            </c:numRef>
          </c:cat>
          <c:val>
            <c:numRef>
              <c:f>'[structural transformation final.xlsx]Data'!$Y$5:$BH$5</c:f>
              <c:numCache>
                <c:formatCode>General</c:formatCode>
                <c:ptCount val="36"/>
                <c:pt idx="0">
                  <c:v>23.703846081183109</c:v>
                </c:pt>
                <c:pt idx="1">
                  <c:v>24.409996277028888</c:v>
                </c:pt>
                <c:pt idx="2">
                  <c:v>23.415920871013896</c:v>
                </c:pt>
                <c:pt idx="3">
                  <c:v>24.916853785902269</c:v>
                </c:pt>
                <c:pt idx="4">
                  <c:v>24.396178740072092</c:v>
                </c:pt>
                <c:pt idx="5">
                  <c:v>24.656835974988461</c:v>
                </c:pt>
                <c:pt idx="6">
                  <c:v>23.992030120733226</c:v>
                </c:pt>
                <c:pt idx="7">
                  <c:v>25.925193625138171</c:v>
                </c:pt>
                <c:pt idx="8">
                  <c:v>23.40139535554426</c:v>
                </c:pt>
                <c:pt idx="9">
                  <c:v>23.459440973808366</c:v>
                </c:pt>
                <c:pt idx="10">
                  <c:v>24.376300970388357</c:v>
                </c:pt>
                <c:pt idx="11">
                  <c:v>22.351347504025874</c:v>
                </c:pt>
                <c:pt idx="12">
                  <c:v>24.14873837213278</c:v>
                </c:pt>
                <c:pt idx="13">
                  <c:v>24.110020631236559</c:v>
                </c:pt>
                <c:pt idx="14">
                  <c:v>22.713032566588993</c:v>
                </c:pt>
                <c:pt idx="15">
                  <c:v>22.522000735160919</c:v>
                </c:pt>
                <c:pt idx="16">
                  <c:v>23.607229464017649</c:v>
                </c:pt>
                <c:pt idx="17">
                  <c:v>24.476767836003532</c:v>
                </c:pt>
                <c:pt idx="18">
                  <c:v>22.754310154325822</c:v>
                </c:pt>
                <c:pt idx="19">
                  <c:v>19.61565229661133</c:v>
                </c:pt>
                <c:pt idx="20">
                  <c:v>21.303690517896968</c:v>
                </c:pt>
                <c:pt idx="21">
                  <c:v>25.469618494547131</c:v>
                </c:pt>
                <c:pt idx="22">
                  <c:v>23.643007675419259</c:v>
                </c:pt>
                <c:pt idx="23">
                  <c:v>21.133408542693232</c:v>
                </c:pt>
                <c:pt idx="24">
                  <c:v>20.935173906527861</c:v>
                </c:pt>
                <c:pt idx="25">
                  <c:v>19.964081676312144</c:v>
                </c:pt>
                <c:pt idx="26">
                  <c:v>19.819903516923148</c:v>
                </c:pt>
                <c:pt idx="27">
                  <c:v>20.266254181195539</c:v>
                </c:pt>
                <c:pt idx="28">
                  <c:v>21.29452687651661</c:v>
                </c:pt>
                <c:pt idx="29">
                  <c:v>17.829917431945024</c:v>
                </c:pt>
                <c:pt idx="30">
                  <c:v>17.250199051292991</c:v>
                </c:pt>
                <c:pt idx="31">
                  <c:v>18.158504734951691</c:v>
                </c:pt>
                <c:pt idx="32">
                  <c:v>17.78212371032539</c:v>
                </c:pt>
                <c:pt idx="33">
                  <c:v>17.323672509350022</c:v>
                </c:pt>
                <c:pt idx="34">
                  <c:v>17.377434554167355</c:v>
                </c:pt>
                <c:pt idx="35">
                  <c:v>17.854806632970448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A1-4EC6-AC2A-F43ADD0A7D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810432"/>
        <c:axId val="131811968"/>
      </c:lineChart>
      <c:catAx>
        <c:axId val="13181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11968"/>
        <c:crosses val="autoZero"/>
        <c:auto val="1"/>
        <c:lblAlgn val="ctr"/>
        <c:lblOffset val="100"/>
        <c:noMultiLvlLbl val="0"/>
      </c:catAx>
      <c:valAx>
        <c:axId val="13181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1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Fertility rate (births per woman)</a:t>
            </a:r>
          </a:p>
        </c:rich>
      </c:tx>
      <c:layout>
        <c:manualLayout>
          <c:xMode val="edge"/>
          <c:yMode val="edge"/>
          <c:x val="0.12658803389766413"/>
          <c:y val="4.703992912156821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86917460802412E-2"/>
          <c:y val="0.17171307166078556"/>
          <c:w val="0.9155301837270341"/>
          <c:h val="0.58139654418197728"/>
        </c:manualLayout>
      </c:layout>
      <c:lineChart>
        <c:grouping val="standard"/>
        <c:varyColors val="0"/>
        <c:ser>
          <c:idx val="0"/>
          <c:order val="0"/>
          <c:tx>
            <c:strRef>
              <c:f>'[structural transformation final.xlsx]Data'!$C$6</c:f>
              <c:strCache>
                <c:ptCount val="1"/>
                <c:pt idx="0">
                  <c:v>LAC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'[structural transformation final.xlsx]Data'!$D$1:$BH$1</c:f>
              <c:numCache>
                <c:formatCode>General</c:formatCode>
                <c:ptCount val="57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</c:numCache>
            </c:numRef>
          </c:cat>
          <c:val>
            <c:numRef>
              <c:f>'[structural transformation final.xlsx]Data'!$D$6:$BG$6</c:f>
              <c:numCache>
                <c:formatCode>General</c:formatCode>
                <c:ptCount val="56"/>
                <c:pt idx="0">
                  <c:v>6.0594398072394302</c:v>
                </c:pt>
                <c:pt idx="1">
                  <c:v>6.0586875183528432</c:v>
                </c:pt>
                <c:pt idx="2">
                  <c:v>6.0436469173476617</c:v>
                </c:pt>
                <c:pt idx="3">
                  <c:v>6.0100927679434175</c:v>
                </c:pt>
                <c:pt idx="4">
                  <c:v>5.9588639317760412</c:v>
                </c:pt>
                <c:pt idx="5">
                  <c:v>5.8899840913894073</c:v>
                </c:pt>
                <c:pt idx="6">
                  <c:v>5.8070542644630034</c:v>
                </c:pt>
                <c:pt idx="7">
                  <c:v>5.7148380451427174</c:v>
                </c:pt>
                <c:pt idx="8">
                  <c:v>5.6181176450944559</c:v>
                </c:pt>
                <c:pt idx="9">
                  <c:v>5.5188842864521757</c:v>
                </c:pt>
                <c:pt idx="10">
                  <c:v>5.4193366831199672</c:v>
                </c:pt>
                <c:pt idx="11">
                  <c:v>5.317282062503585</c:v>
                </c:pt>
                <c:pt idx="12">
                  <c:v>5.2132728494524443</c:v>
                </c:pt>
                <c:pt idx="13">
                  <c:v>5.1062966315564164</c:v>
                </c:pt>
                <c:pt idx="14">
                  <c:v>4.9964947294571687</c:v>
                </c:pt>
                <c:pt idx="15">
                  <c:v>4.8844151927204829</c:v>
                </c:pt>
                <c:pt idx="16">
                  <c:v>4.7701896208503767</c:v>
                </c:pt>
                <c:pt idx="17">
                  <c:v>4.6555446794403155</c:v>
                </c:pt>
                <c:pt idx="18">
                  <c:v>4.5398898673062451</c:v>
                </c:pt>
                <c:pt idx="19">
                  <c:v>4.4249977816182637</c:v>
                </c:pt>
                <c:pt idx="20">
                  <c:v>4.3107928926685792</c:v>
                </c:pt>
                <c:pt idx="21">
                  <c:v>4.1969870308701696</c:v>
                </c:pt>
                <c:pt idx="22">
                  <c:v>4.0833137675058451</c:v>
                </c:pt>
                <c:pt idx="23">
                  <c:v>3.9705627670639063</c:v>
                </c:pt>
                <c:pt idx="24">
                  <c:v>3.8590957510779127</c:v>
                </c:pt>
                <c:pt idx="25">
                  <c:v>3.7496884574874692</c:v>
                </c:pt>
                <c:pt idx="26">
                  <c:v>3.6423043549599434</c:v>
                </c:pt>
                <c:pt idx="27">
                  <c:v>3.5382677749640723</c:v>
                </c:pt>
                <c:pt idx="28">
                  <c:v>3.4386767138781522</c:v>
                </c:pt>
                <c:pt idx="29">
                  <c:v>3.3437032842387868</c:v>
                </c:pt>
                <c:pt idx="30">
                  <c:v>3.2545348324988246</c:v>
                </c:pt>
                <c:pt idx="31">
                  <c:v>3.1718906545030223</c:v>
                </c:pt>
                <c:pt idx="32">
                  <c:v>3.0967248975761459</c:v>
                </c:pt>
                <c:pt idx="33">
                  <c:v>3.0280426110292953</c:v>
                </c:pt>
                <c:pt idx="34">
                  <c:v>2.9654670936710104</c:v>
                </c:pt>
                <c:pt idx="35">
                  <c:v>2.9083299605759203</c:v>
                </c:pt>
                <c:pt idx="36">
                  <c:v>2.8554311502298075</c:v>
                </c:pt>
                <c:pt idx="37">
                  <c:v>2.806208133219116</c:v>
                </c:pt>
                <c:pt idx="38">
                  <c:v>2.7588738051350825</c:v>
                </c:pt>
                <c:pt idx="39">
                  <c:v>2.711934656333066</c:v>
                </c:pt>
                <c:pt idx="40">
                  <c:v>2.6646491933838599</c:v>
                </c:pt>
                <c:pt idx="41">
                  <c:v>2.6151746426817235</c:v>
                </c:pt>
                <c:pt idx="42">
                  <c:v>2.5643540537697707</c:v>
                </c:pt>
                <c:pt idx="43">
                  <c:v>2.5123395133378805</c:v>
                </c:pt>
                <c:pt idx="44">
                  <c:v>2.4599461337894986</c:v>
                </c:pt>
                <c:pt idx="45">
                  <c:v>2.4084510191678499</c:v>
                </c:pt>
                <c:pt idx="46">
                  <c:v>2.360468093887937</c:v>
                </c:pt>
                <c:pt idx="47">
                  <c:v>2.3161413274941691</c:v>
                </c:pt>
                <c:pt idx="48">
                  <c:v>2.2781031463527852</c:v>
                </c:pt>
                <c:pt idx="49">
                  <c:v>2.2453751536018998</c:v>
                </c:pt>
                <c:pt idx="50">
                  <c:v>2.2173578374316429</c:v>
                </c:pt>
                <c:pt idx="51">
                  <c:v>2.1935645376366852</c:v>
                </c:pt>
                <c:pt idx="52">
                  <c:v>2.1720317654957615</c:v>
                </c:pt>
                <c:pt idx="53">
                  <c:v>2.1511464388291968</c:v>
                </c:pt>
                <c:pt idx="54">
                  <c:v>2.130392962074608</c:v>
                </c:pt>
                <c:pt idx="55">
                  <c:v>2.1093962491733076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EC-41D9-8CAD-4AE6404A32F7}"/>
            </c:ext>
          </c:extLst>
        </c:ser>
        <c:ser>
          <c:idx val="1"/>
          <c:order val="1"/>
          <c:tx>
            <c:strRef>
              <c:f>'[structural transformation final.xlsx]Data'!$C$7</c:f>
              <c:strCache>
                <c:ptCount val="1"/>
                <c:pt idx="0">
                  <c:v>East Asia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'[structural transformation final.xlsx]Data'!$D$1:$BH$1</c:f>
              <c:numCache>
                <c:formatCode>General</c:formatCode>
                <c:ptCount val="57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</c:numCache>
            </c:numRef>
          </c:cat>
          <c:val>
            <c:numRef>
              <c:f>'[structural transformation final.xlsx]Data'!$D$7:$BG$7</c:f>
              <c:numCache>
                <c:formatCode>General</c:formatCode>
                <c:ptCount val="56"/>
                <c:pt idx="0">
                  <c:v>5.8235799030636271</c:v>
                </c:pt>
                <c:pt idx="1">
                  <c:v>5.9298608516215516</c:v>
                </c:pt>
                <c:pt idx="2">
                  <c:v>6.0385810016829522</c:v>
                </c:pt>
                <c:pt idx="3">
                  <c:v>6.1380473223523335</c:v>
                </c:pt>
                <c:pt idx="4">
                  <c:v>6.2155188101242107</c:v>
                </c:pt>
                <c:pt idx="5">
                  <c:v>6.2583597490402392</c:v>
                </c:pt>
                <c:pt idx="6">
                  <c:v>6.2519746566871737</c:v>
                </c:pt>
                <c:pt idx="7">
                  <c:v>6.1965073950717278</c:v>
                </c:pt>
                <c:pt idx="8">
                  <c:v>6.0899856411320474</c:v>
                </c:pt>
                <c:pt idx="9">
                  <c:v>5.9317817753772166</c:v>
                </c:pt>
                <c:pt idx="10">
                  <c:v>5.7224564894024663</c:v>
                </c:pt>
                <c:pt idx="11">
                  <c:v>5.463678636297459</c:v>
                </c:pt>
                <c:pt idx="12">
                  <c:v>5.167768032572666</c:v>
                </c:pt>
                <c:pt idx="13">
                  <c:v>4.8505664011802869</c:v>
                </c:pt>
                <c:pt idx="14">
                  <c:v>4.5261823047752827</c:v>
                </c:pt>
                <c:pt idx="15">
                  <c:v>4.2115612337130885</c:v>
                </c:pt>
                <c:pt idx="16">
                  <c:v>3.9194531170887341</c:v>
                </c:pt>
                <c:pt idx="17">
                  <c:v>3.6591491732547614</c:v>
                </c:pt>
                <c:pt idx="18">
                  <c:v>3.4365055353235245</c:v>
                </c:pt>
                <c:pt idx="19">
                  <c:v>3.2573936356183171</c:v>
                </c:pt>
                <c:pt idx="20">
                  <c:v>3.1257355970717033</c:v>
                </c:pt>
                <c:pt idx="21">
                  <c:v>3.0423250548639298</c:v>
                </c:pt>
                <c:pt idx="22">
                  <c:v>2.9975274815403483</c:v>
                </c:pt>
                <c:pt idx="23">
                  <c:v>2.9786974261995147</c:v>
                </c:pt>
                <c:pt idx="24">
                  <c:v>2.977303578252799</c:v>
                </c:pt>
                <c:pt idx="25">
                  <c:v>2.9779095180413386</c:v>
                </c:pt>
                <c:pt idx="26">
                  <c:v>2.9649758105974757</c:v>
                </c:pt>
                <c:pt idx="27">
                  <c:v>2.9319217761398524</c:v>
                </c:pt>
                <c:pt idx="28">
                  <c:v>2.8720544463853139</c:v>
                </c:pt>
                <c:pt idx="29">
                  <c:v>2.7848162509267884</c:v>
                </c:pt>
                <c:pt idx="30">
                  <c:v>2.6706352973097047</c:v>
                </c:pt>
                <c:pt idx="31">
                  <c:v>2.5381637577338521</c:v>
                </c:pt>
                <c:pt idx="32">
                  <c:v>2.3971473044879263</c:v>
                </c:pt>
                <c:pt idx="33">
                  <c:v>2.2610636175899459</c:v>
                </c:pt>
                <c:pt idx="34">
                  <c:v>2.1355496933046836</c:v>
                </c:pt>
                <c:pt idx="35">
                  <c:v>2.0289877091320254</c:v>
                </c:pt>
                <c:pt idx="36">
                  <c:v>1.9426942508958602</c:v>
                </c:pt>
                <c:pt idx="37">
                  <c:v>1.8779734689148315</c:v>
                </c:pt>
                <c:pt idx="38">
                  <c:v>1.8325893963164119</c:v>
                </c:pt>
                <c:pt idx="39">
                  <c:v>1.804023569256296</c:v>
                </c:pt>
                <c:pt idx="40">
                  <c:v>1.789722110757233</c:v>
                </c:pt>
                <c:pt idx="41">
                  <c:v>1.7870362823601471</c:v>
                </c:pt>
                <c:pt idx="42">
                  <c:v>1.7895453197043047</c:v>
                </c:pt>
                <c:pt idx="43">
                  <c:v>1.7949860713225119</c:v>
                </c:pt>
                <c:pt idx="44">
                  <c:v>1.8003763878218111</c:v>
                </c:pt>
                <c:pt idx="45">
                  <c:v>1.8028185031775918</c:v>
                </c:pt>
                <c:pt idx="46">
                  <c:v>1.8048730784271005</c:v>
                </c:pt>
                <c:pt idx="47">
                  <c:v>1.8051359185552436</c:v>
                </c:pt>
                <c:pt idx="48">
                  <c:v>1.8058365469432696</c:v>
                </c:pt>
                <c:pt idx="49">
                  <c:v>1.8065931895512692</c:v>
                </c:pt>
                <c:pt idx="50">
                  <c:v>1.8078788573568536</c:v>
                </c:pt>
                <c:pt idx="51">
                  <c:v>1.8095407405141455</c:v>
                </c:pt>
                <c:pt idx="52">
                  <c:v>1.8110850526964386</c:v>
                </c:pt>
                <c:pt idx="53">
                  <c:v>1.812974984951788</c:v>
                </c:pt>
                <c:pt idx="54">
                  <c:v>1.81510967062724</c:v>
                </c:pt>
                <c:pt idx="55">
                  <c:v>1.8166312552776789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EC-41D9-8CAD-4AE6404A32F7}"/>
            </c:ext>
          </c:extLst>
        </c:ser>
        <c:ser>
          <c:idx val="2"/>
          <c:order val="2"/>
          <c:tx>
            <c:strRef>
              <c:f>'[structural transformation final.xlsx]Data'!$C$8</c:f>
              <c:strCache>
                <c:ptCount val="1"/>
                <c:pt idx="0">
                  <c:v>South Asia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'[structural transformation final.xlsx]Data'!$D$1:$BH$1</c:f>
              <c:numCache>
                <c:formatCode>General</c:formatCode>
                <c:ptCount val="57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</c:numCache>
            </c:numRef>
          </c:cat>
          <c:val>
            <c:numRef>
              <c:f>'[structural transformation final.xlsx]Data'!$D$8:$BG$8</c:f>
              <c:numCache>
                <c:formatCode>General</c:formatCode>
                <c:ptCount val="56"/>
                <c:pt idx="0">
                  <c:v>6.0456999881358824</c:v>
                </c:pt>
                <c:pt idx="1">
                  <c:v>6.0453060518151824</c:v>
                </c:pt>
                <c:pt idx="2">
                  <c:v>6.0409374235040323</c:v>
                </c:pt>
                <c:pt idx="3">
                  <c:v>6.0319511257009788</c:v>
                </c:pt>
                <c:pt idx="4">
                  <c:v>6.0168215743380706</c:v>
                </c:pt>
                <c:pt idx="5">
                  <c:v>5.9949715706543154</c:v>
                </c:pt>
                <c:pt idx="6">
                  <c:v>5.9672273639801556</c:v>
                </c:pt>
                <c:pt idx="7">
                  <c:v>5.9332012920172819</c:v>
                </c:pt>
                <c:pt idx="8">
                  <c:v>5.8934801226039966</c:v>
                </c:pt>
                <c:pt idx="9">
                  <c:v>5.8482988943194716</c:v>
                </c:pt>
                <c:pt idx="10">
                  <c:v>5.797637384437869</c:v>
                </c:pt>
                <c:pt idx="11">
                  <c:v>5.74046273287356</c:v>
                </c:pt>
                <c:pt idx="12">
                  <c:v>5.6770635432217311</c:v>
                </c:pt>
                <c:pt idx="13">
                  <c:v>5.6081023136443022</c:v>
                </c:pt>
                <c:pt idx="14">
                  <c:v>5.5354626340998649</c:v>
                </c:pt>
                <c:pt idx="15">
                  <c:v>5.4611960173864036</c:v>
                </c:pt>
                <c:pt idx="16">
                  <c:v>5.388994138971678</c:v>
                </c:pt>
                <c:pt idx="17">
                  <c:v>5.3188504344946264</c:v>
                </c:pt>
                <c:pt idx="18">
                  <c:v>5.2518983071546446</c:v>
                </c:pt>
                <c:pt idx="19">
                  <c:v>5.1877418013440755</c:v>
                </c:pt>
                <c:pt idx="20">
                  <c:v>5.1256042499507606</c:v>
                </c:pt>
                <c:pt idx="21">
                  <c:v>5.0621009573640245</c:v>
                </c:pt>
                <c:pt idx="22">
                  <c:v>4.9953842829508224</c:v>
                </c:pt>
                <c:pt idx="23">
                  <c:v>4.9234524580613197</c:v>
                </c:pt>
                <c:pt idx="24">
                  <c:v>4.8462662102769896</c:v>
                </c:pt>
                <c:pt idx="25">
                  <c:v>4.7628098164123163</c:v>
                </c:pt>
                <c:pt idx="26">
                  <c:v>4.6730504348041704</c:v>
                </c:pt>
                <c:pt idx="27">
                  <c:v>4.5791081907153117</c:v>
                </c:pt>
                <c:pt idx="28">
                  <c:v>4.482930061175785</c:v>
                </c:pt>
                <c:pt idx="29">
                  <c:v>4.3849694939348733</c:v>
                </c:pt>
                <c:pt idx="30">
                  <c:v>4.2882749948504788</c:v>
                </c:pt>
                <c:pt idx="31">
                  <c:v>4.1940251475006276</c:v>
                </c:pt>
                <c:pt idx="32">
                  <c:v>4.103253022746336</c:v>
                </c:pt>
                <c:pt idx="33">
                  <c:v>4.0161242882902695</c:v>
                </c:pt>
                <c:pt idx="34">
                  <c:v>3.9328283263294979</c:v>
                </c:pt>
                <c:pt idx="35">
                  <c:v>3.8523610310805156</c:v>
                </c:pt>
                <c:pt idx="36">
                  <c:v>3.7735291574867182</c:v>
                </c:pt>
                <c:pt idx="37">
                  <c:v>3.6955934656979634</c:v>
                </c:pt>
                <c:pt idx="38">
                  <c:v>3.6178112912350695</c:v>
                </c:pt>
                <c:pt idx="39">
                  <c:v>3.5399467062873113</c:v>
                </c:pt>
                <c:pt idx="40">
                  <c:v>3.4621811522863029</c:v>
                </c:pt>
                <c:pt idx="41">
                  <c:v>3.3856082753915162</c:v>
                </c:pt>
                <c:pt idx="42">
                  <c:v>3.3103236195315091</c:v>
                </c:pt>
                <c:pt idx="43">
                  <c:v>3.2371497379119663</c:v>
                </c:pt>
                <c:pt idx="44">
                  <c:v>3.1658658646149753</c:v>
                </c:pt>
                <c:pt idx="45">
                  <c:v>3.0955308915807951</c:v>
                </c:pt>
                <c:pt idx="46">
                  <c:v>3.0262788127332594</c:v>
                </c:pt>
                <c:pt idx="47">
                  <c:v>2.957763524497373</c:v>
                </c:pt>
                <c:pt idx="48">
                  <c:v>2.8889075050313191</c:v>
                </c:pt>
                <c:pt idx="49">
                  <c:v>2.8229081515980678</c:v>
                </c:pt>
                <c:pt idx="50">
                  <c:v>2.7595124111444154</c:v>
                </c:pt>
                <c:pt idx="51">
                  <c:v>2.700985302960329</c:v>
                </c:pt>
                <c:pt idx="52">
                  <c:v>2.6475337528628331</c:v>
                </c:pt>
                <c:pt idx="53">
                  <c:v>2.6006463453664699</c:v>
                </c:pt>
                <c:pt idx="54">
                  <c:v>2.559251502075707</c:v>
                </c:pt>
                <c:pt idx="55">
                  <c:v>2.5226651399399489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EC-41D9-8CAD-4AE6404A32F7}"/>
            </c:ext>
          </c:extLst>
        </c:ser>
        <c:ser>
          <c:idx val="3"/>
          <c:order val="3"/>
          <c:tx>
            <c:strRef>
              <c:f>'[structural transformation final.xlsx]Data'!$C$9</c:f>
              <c:strCache>
                <c:ptCount val="1"/>
                <c:pt idx="0">
                  <c:v>SSA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'[structural transformation final.xlsx]Data'!$D$1:$BH$1</c:f>
              <c:numCache>
                <c:formatCode>General</c:formatCode>
                <c:ptCount val="57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</c:numCache>
            </c:numRef>
          </c:cat>
          <c:val>
            <c:numRef>
              <c:f>'[structural transformation final.xlsx]Data'!$D$9:$BG$9</c:f>
              <c:numCache>
                <c:formatCode>General</c:formatCode>
                <c:ptCount val="56"/>
                <c:pt idx="0">
                  <c:v>6.6220005832830315</c:v>
                </c:pt>
                <c:pt idx="1">
                  <c:v>6.6338270324708235</c:v>
                </c:pt>
                <c:pt idx="2">
                  <c:v>6.6440345607444247</c:v>
                </c:pt>
                <c:pt idx="3">
                  <c:v>6.6527067828734108</c:v>
                </c:pt>
                <c:pt idx="4">
                  <c:v>6.6595826790923951</c:v>
                </c:pt>
                <c:pt idx="5">
                  <c:v>6.6660027454965318</c:v>
                </c:pt>
                <c:pt idx="6">
                  <c:v>6.6732282266630172</c:v>
                </c:pt>
                <c:pt idx="7">
                  <c:v>6.6830326943918408</c:v>
                </c:pt>
                <c:pt idx="8">
                  <c:v>6.6957465385249337</c:v>
                </c:pt>
                <c:pt idx="9">
                  <c:v>6.7111971512299879</c:v>
                </c:pt>
                <c:pt idx="10">
                  <c:v>6.7282816521595885</c:v>
                </c:pt>
                <c:pt idx="11">
                  <c:v>6.7459167881005158</c:v>
                </c:pt>
                <c:pt idx="12">
                  <c:v>6.762692753574111</c:v>
                </c:pt>
                <c:pt idx="13">
                  <c:v>6.7764354044056745</c:v>
                </c:pt>
                <c:pt idx="14">
                  <c:v>6.7863818236152564</c:v>
                </c:pt>
                <c:pt idx="15">
                  <c:v>6.7917075537167415</c:v>
                </c:pt>
                <c:pt idx="16">
                  <c:v>6.7923119105857772</c:v>
                </c:pt>
                <c:pt idx="17">
                  <c:v>6.7885700089703409</c:v>
                </c:pt>
                <c:pt idx="18">
                  <c:v>6.7807952969482832</c:v>
                </c:pt>
                <c:pt idx="19">
                  <c:v>6.7693546553245909</c:v>
                </c:pt>
                <c:pt idx="20">
                  <c:v>6.7538499468019557</c:v>
                </c:pt>
                <c:pt idx="21">
                  <c:v>6.7339465615615097</c:v>
                </c:pt>
                <c:pt idx="22">
                  <c:v>6.7101490386421485</c:v>
                </c:pt>
                <c:pt idx="23">
                  <c:v>6.6828786008127237</c:v>
                </c:pt>
                <c:pt idx="24">
                  <c:v>6.6517417518494701</c:v>
                </c:pt>
                <c:pt idx="25">
                  <c:v>6.61632013104155</c:v>
                </c:pt>
                <c:pt idx="26">
                  <c:v>6.5757751852635495</c:v>
                </c:pt>
                <c:pt idx="27">
                  <c:v>6.5295151472645472</c:v>
                </c:pt>
                <c:pt idx="28">
                  <c:v>6.4775147747625015</c:v>
                </c:pt>
                <c:pt idx="29">
                  <c:v>6.4201091793163023</c:v>
                </c:pt>
                <c:pt idx="30">
                  <c:v>6.3585444502227046</c:v>
                </c:pt>
                <c:pt idx="31">
                  <c:v>6.2923822753606711</c:v>
                </c:pt>
                <c:pt idx="32">
                  <c:v>6.2264196802975196</c:v>
                </c:pt>
                <c:pt idx="33">
                  <c:v>6.1615804346750496</c:v>
                </c:pt>
                <c:pt idx="34">
                  <c:v>6.1002889526331296</c:v>
                </c:pt>
                <c:pt idx="35">
                  <c:v>6.042664687445142</c:v>
                </c:pt>
                <c:pt idx="36">
                  <c:v>5.9887474116530033</c:v>
                </c:pt>
                <c:pt idx="37">
                  <c:v>5.937723296943668</c:v>
                </c:pt>
                <c:pt idx="38">
                  <c:v>5.8888090242899436</c:v>
                </c:pt>
                <c:pt idx="39">
                  <c:v>5.8414567773047139</c:v>
                </c:pt>
                <c:pt idx="40">
                  <c:v>5.7943762492376676</c:v>
                </c:pt>
                <c:pt idx="41">
                  <c:v>5.7477403583176816</c:v>
                </c:pt>
                <c:pt idx="42">
                  <c:v>5.6996960083771011</c:v>
                </c:pt>
                <c:pt idx="43">
                  <c:v>5.6492160957752526</c:v>
                </c:pt>
                <c:pt idx="44">
                  <c:v>5.5966968536516335</c:v>
                </c:pt>
                <c:pt idx="45">
                  <c:v>5.541545230523286</c:v>
                </c:pt>
                <c:pt idx="46">
                  <c:v>5.4837786229094778</c:v>
                </c:pt>
                <c:pt idx="47">
                  <c:v>5.4247010565117524</c:v>
                </c:pt>
                <c:pt idx="48">
                  <c:v>5.3650633398108765</c:v>
                </c:pt>
                <c:pt idx="49">
                  <c:v>5.304559131325143</c:v>
                </c:pt>
                <c:pt idx="50">
                  <c:v>5.2428471706201814</c:v>
                </c:pt>
                <c:pt idx="51">
                  <c:v>5.1788058466150391</c:v>
                </c:pt>
                <c:pt idx="52">
                  <c:v>5.1129854809141575</c:v>
                </c:pt>
                <c:pt idx="53">
                  <c:v>5.045184708993717</c:v>
                </c:pt>
                <c:pt idx="54">
                  <c:v>4.9761713277151118</c:v>
                </c:pt>
                <c:pt idx="55">
                  <c:v>4.9058388850855268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DEC-41D9-8CAD-4AE6404A3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865216"/>
        <c:axId val="131871104"/>
      </c:lineChart>
      <c:catAx>
        <c:axId val="13186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71104"/>
        <c:crosses val="autoZero"/>
        <c:auto val="1"/>
        <c:lblAlgn val="ctr"/>
        <c:lblOffset val="100"/>
        <c:noMultiLvlLbl val="0"/>
      </c:catAx>
      <c:valAx>
        <c:axId val="13187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6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211389873249881"/>
          <c:w val="1"/>
          <c:h val="7.40571294907604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Rural population as % of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025371828521434E-2"/>
          <c:y val="0.15782407407407409"/>
          <c:w val="0.89872506561679788"/>
          <c:h val="0.61498432487605714"/>
        </c:manualLayout>
      </c:layout>
      <c:lineChart>
        <c:grouping val="standard"/>
        <c:varyColors val="0"/>
        <c:ser>
          <c:idx val="0"/>
          <c:order val="0"/>
          <c:tx>
            <c:strRef>
              <c:f>'[structural transformation final.xlsx]Data'!$C$10</c:f>
              <c:strCache>
                <c:ptCount val="1"/>
                <c:pt idx="0">
                  <c:v>LAC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'[structural transformation final.xlsx]Data'!$D$1:$BH$1</c:f>
              <c:numCache>
                <c:formatCode>General</c:formatCode>
                <c:ptCount val="57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</c:numCache>
            </c:numRef>
          </c:cat>
          <c:val>
            <c:numRef>
              <c:f>'[structural transformation final.xlsx]Data'!$D$10:$BH$10</c:f>
              <c:numCache>
                <c:formatCode>General</c:formatCode>
                <c:ptCount val="57"/>
                <c:pt idx="0">
                  <c:v>51.613543919241707</c:v>
                </c:pt>
                <c:pt idx="1">
                  <c:v>50.810460660938787</c:v>
                </c:pt>
                <c:pt idx="2">
                  <c:v>49.994308044671108</c:v>
                </c:pt>
                <c:pt idx="3">
                  <c:v>49.175715209993278</c:v>
                </c:pt>
                <c:pt idx="4">
                  <c:v>48.35219455879966</c:v>
                </c:pt>
                <c:pt idx="5">
                  <c:v>47.579505288546656</c:v>
                </c:pt>
                <c:pt idx="6">
                  <c:v>46.808023644906214</c:v>
                </c:pt>
                <c:pt idx="7">
                  <c:v>46.038161076475546</c:v>
                </c:pt>
                <c:pt idx="8">
                  <c:v>45.267256894956908</c:v>
                </c:pt>
                <c:pt idx="9">
                  <c:v>44.498828973088969</c:v>
                </c:pt>
                <c:pt idx="10">
                  <c:v>43.733121942061693</c:v>
                </c:pt>
                <c:pt idx="11">
                  <c:v>42.956158568772558</c:v>
                </c:pt>
                <c:pt idx="12">
                  <c:v>42.184838178833473</c:v>
                </c:pt>
                <c:pt idx="13">
                  <c:v>41.438190036596964</c:v>
                </c:pt>
                <c:pt idx="14">
                  <c:v>40.700846984792662</c:v>
                </c:pt>
                <c:pt idx="15">
                  <c:v>39.964576675189541</c:v>
                </c:pt>
                <c:pt idx="16">
                  <c:v>39.23446559180131</c:v>
                </c:pt>
                <c:pt idx="17">
                  <c:v>38.50546718186105</c:v>
                </c:pt>
                <c:pt idx="18">
                  <c:v>37.779754410437022</c:v>
                </c:pt>
                <c:pt idx="19">
                  <c:v>37.061084709642209</c:v>
                </c:pt>
                <c:pt idx="20">
                  <c:v>36.350889931773111</c:v>
                </c:pt>
                <c:pt idx="21">
                  <c:v>35.677196491334172</c:v>
                </c:pt>
                <c:pt idx="22">
                  <c:v>35.028146717821841</c:v>
                </c:pt>
                <c:pt idx="23">
                  <c:v>34.384901882882154</c:v>
                </c:pt>
                <c:pt idx="24">
                  <c:v>33.745881851595989</c:v>
                </c:pt>
                <c:pt idx="25">
                  <c:v>33.110919775857866</c:v>
                </c:pt>
                <c:pt idx="26">
                  <c:v>32.488244014384357</c:v>
                </c:pt>
                <c:pt idx="27">
                  <c:v>31.875739965332592</c:v>
                </c:pt>
                <c:pt idx="28">
                  <c:v>31.269885856346377</c:v>
                </c:pt>
                <c:pt idx="29">
                  <c:v>30.67470817169183</c:v>
                </c:pt>
                <c:pt idx="30">
                  <c:v>30.092795772684553</c:v>
                </c:pt>
                <c:pt idx="31">
                  <c:v>29.540076179951047</c:v>
                </c:pt>
                <c:pt idx="32">
                  <c:v>29.012405681166374</c:v>
                </c:pt>
                <c:pt idx="33">
                  <c:v>28.503009788807805</c:v>
                </c:pt>
                <c:pt idx="34">
                  <c:v>27.998461201640712</c:v>
                </c:pt>
                <c:pt idx="35">
                  <c:v>27.503203565968406</c:v>
                </c:pt>
                <c:pt idx="36">
                  <c:v>27.031779194064917</c:v>
                </c:pt>
                <c:pt idx="37">
                  <c:v>26.550536484558325</c:v>
                </c:pt>
                <c:pt idx="38">
                  <c:v>26.073852963616687</c:v>
                </c:pt>
                <c:pt idx="39">
                  <c:v>25.6130378349716</c:v>
                </c:pt>
                <c:pt idx="40">
                  <c:v>25.15478068710901</c:v>
                </c:pt>
                <c:pt idx="41">
                  <c:v>24.78829483572607</c:v>
                </c:pt>
                <c:pt idx="42">
                  <c:v>24.446677653803931</c:v>
                </c:pt>
                <c:pt idx="43">
                  <c:v>24.112474192402459</c:v>
                </c:pt>
                <c:pt idx="44">
                  <c:v>23.780099558339643</c:v>
                </c:pt>
                <c:pt idx="45">
                  <c:v>23.453110361131433</c:v>
                </c:pt>
                <c:pt idx="46">
                  <c:v>23.129984102948441</c:v>
                </c:pt>
                <c:pt idx="47">
                  <c:v>22.811194257969262</c:v>
                </c:pt>
                <c:pt idx="48">
                  <c:v>22.496306581402454</c:v>
                </c:pt>
                <c:pt idx="49">
                  <c:v>22.186719688538435</c:v>
                </c:pt>
                <c:pt idx="50">
                  <c:v>21.880714663716439</c:v>
                </c:pt>
                <c:pt idx="51">
                  <c:v>21.578672421676117</c:v>
                </c:pt>
                <c:pt idx="52">
                  <c:v>21.283696026410002</c:v>
                </c:pt>
                <c:pt idx="53">
                  <c:v>20.995507764494068</c:v>
                </c:pt>
                <c:pt idx="54">
                  <c:v>20.713563289350752</c:v>
                </c:pt>
                <c:pt idx="55">
                  <c:v>20.438393505479421</c:v>
                </c:pt>
                <c:pt idx="56">
                  <c:v>20.169742339524777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CA-46F7-AD76-C06AACF4A118}"/>
            </c:ext>
          </c:extLst>
        </c:ser>
        <c:ser>
          <c:idx val="1"/>
          <c:order val="1"/>
          <c:tx>
            <c:strRef>
              <c:f>'[structural transformation final.xlsx]Data'!$C$11</c:f>
              <c:strCache>
                <c:ptCount val="1"/>
                <c:pt idx="0">
                  <c:v>East Asia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'[structural transformation final.xlsx]Data'!$D$1:$BH$1</c:f>
              <c:numCache>
                <c:formatCode>General</c:formatCode>
                <c:ptCount val="57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</c:numCache>
            </c:numRef>
          </c:cat>
          <c:val>
            <c:numRef>
              <c:f>'[structural transformation final.xlsx]Data'!$D$11:$BH$11</c:f>
              <c:numCache>
                <c:formatCode>General</c:formatCode>
                <c:ptCount val="57"/>
                <c:pt idx="0">
                  <c:v>83.083897231712186</c:v>
                </c:pt>
                <c:pt idx="1">
                  <c:v>82.610800578658413</c:v>
                </c:pt>
                <c:pt idx="2">
                  <c:v>82.139142871956366</c:v>
                </c:pt>
                <c:pt idx="3">
                  <c:v>81.665974371092133</c:v>
                </c:pt>
                <c:pt idx="4">
                  <c:v>81.184300316472317</c:v>
                </c:pt>
                <c:pt idx="5">
                  <c:v>81.255096057552905</c:v>
                </c:pt>
                <c:pt idx="6">
                  <c:v>81.295335984812553</c:v>
                </c:pt>
                <c:pt idx="7">
                  <c:v>81.295719902255854</c:v>
                </c:pt>
                <c:pt idx="8">
                  <c:v>81.281950563947717</c:v>
                </c:pt>
                <c:pt idx="9">
                  <c:v>81.258476093554293</c:v>
                </c:pt>
                <c:pt idx="10">
                  <c:v>81.229586926646761</c:v>
                </c:pt>
                <c:pt idx="11">
                  <c:v>81.197057940577238</c:v>
                </c:pt>
                <c:pt idx="12">
                  <c:v>81.143252042968982</c:v>
                </c:pt>
                <c:pt idx="13">
                  <c:v>81.002168446579716</c:v>
                </c:pt>
                <c:pt idx="14">
                  <c:v>80.783093078309435</c:v>
                </c:pt>
                <c:pt idx="15">
                  <c:v>80.731314333189289</c:v>
                </c:pt>
                <c:pt idx="16">
                  <c:v>80.566977586931998</c:v>
                </c:pt>
                <c:pt idx="17">
                  <c:v>80.397758842179869</c:v>
                </c:pt>
                <c:pt idx="18">
                  <c:v>79.99310511560391</c:v>
                </c:pt>
                <c:pt idx="19">
                  <c:v>79.343380096449621</c:v>
                </c:pt>
                <c:pt idx="20">
                  <c:v>78.658710203847988</c:v>
                </c:pt>
                <c:pt idx="21">
                  <c:v>77.943123874448332</c:v>
                </c:pt>
                <c:pt idx="22">
                  <c:v>77.216977563123521</c:v>
                </c:pt>
                <c:pt idx="23">
                  <c:v>76.589754930353408</c:v>
                </c:pt>
                <c:pt idx="24">
                  <c:v>75.946798953603462</c:v>
                </c:pt>
                <c:pt idx="25">
                  <c:v>75.292821600292783</c:v>
                </c:pt>
                <c:pt idx="26">
                  <c:v>74.627744179190358</c:v>
                </c:pt>
                <c:pt idx="27">
                  <c:v>73.950814496545064</c:v>
                </c:pt>
                <c:pt idx="28">
                  <c:v>73.260418944191656</c:v>
                </c:pt>
                <c:pt idx="29">
                  <c:v>72.556297643607422</c:v>
                </c:pt>
                <c:pt idx="30">
                  <c:v>71.837459161959913</c:v>
                </c:pt>
                <c:pt idx="31">
                  <c:v>71.058791614562921</c:v>
                </c:pt>
                <c:pt idx="32">
                  <c:v>70.254272667709287</c:v>
                </c:pt>
                <c:pt idx="33">
                  <c:v>69.435787896406566</c:v>
                </c:pt>
                <c:pt idx="34">
                  <c:v>68.603035919099753</c:v>
                </c:pt>
                <c:pt idx="35">
                  <c:v>67.758140492043779</c:v>
                </c:pt>
                <c:pt idx="36">
                  <c:v>66.898207734766231</c:v>
                </c:pt>
                <c:pt idx="37">
                  <c:v>66.02930180832935</c:v>
                </c:pt>
                <c:pt idx="38">
                  <c:v>65.147401150349836</c:v>
                </c:pt>
                <c:pt idx="39">
                  <c:v>64.253915688719488</c:v>
                </c:pt>
                <c:pt idx="40">
                  <c:v>63.335999349367725</c:v>
                </c:pt>
                <c:pt idx="41">
                  <c:v>62.310030365691617</c:v>
                </c:pt>
                <c:pt idx="42">
                  <c:v>61.202992116982919</c:v>
                </c:pt>
                <c:pt idx="43">
                  <c:v>60.083938536832761</c:v>
                </c:pt>
                <c:pt idx="44">
                  <c:v>58.95414048146354</c:v>
                </c:pt>
                <c:pt idx="45">
                  <c:v>57.818985342063975</c:v>
                </c:pt>
                <c:pt idx="46">
                  <c:v>56.70665207646163</c:v>
                </c:pt>
                <c:pt idx="47">
                  <c:v>55.605805341152752</c:v>
                </c:pt>
                <c:pt idx="48">
                  <c:v>54.499820045243993</c:v>
                </c:pt>
                <c:pt idx="49">
                  <c:v>53.395248696109519</c:v>
                </c:pt>
                <c:pt idx="50">
                  <c:v>52.289233307079925</c:v>
                </c:pt>
                <c:pt idx="51">
                  <c:v>51.186304963221602</c:v>
                </c:pt>
                <c:pt idx="52">
                  <c:v>50.108604112413808</c:v>
                </c:pt>
                <c:pt idx="53">
                  <c:v>49.059987658733355</c:v>
                </c:pt>
                <c:pt idx="54">
                  <c:v>48.040374695857494</c:v>
                </c:pt>
                <c:pt idx="55">
                  <c:v>47.050361058080462</c:v>
                </c:pt>
                <c:pt idx="56">
                  <c:v>46.090640058879018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CA-46F7-AD76-C06AACF4A118}"/>
            </c:ext>
          </c:extLst>
        </c:ser>
        <c:ser>
          <c:idx val="2"/>
          <c:order val="2"/>
          <c:tx>
            <c:strRef>
              <c:f>'[structural transformation final.xlsx]Data'!$C$12</c:f>
              <c:strCache>
                <c:ptCount val="1"/>
                <c:pt idx="0">
                  <c:v>South Asia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'[structural transformation final.xlsx]Data'!$D$1:$BH$1</c:f>
              <c:numCache>
                <c:formatCode>General</c:formatCode>
                <c:ptCount val="57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</c:numCache>
            </c:numRef>
          </c:cat>
          <c:val>
            <c:numRef>
              <c:f>'[structural transformation final.xlsx]Data'!$D$12:$BH$12</c:f>
              <c:numCache>
                <c:formatCode>General</c:formatCode>
                <c:ptCount val="57"/>
                <c:pt idx="0">
                  <c:v>83.264989957135882</c:v>
                </c:pt>
                <c:pt idx="1">
                  <c:v>83.133597373794629</c:v>
                </c:pt>
                <c:pt idx="2">
                  <c:v>82.946198302066833</c:v>
                </c:pt>
                <c:pt idx="3">
                  <c:v>82.756966626563099</c:v>
                </c:pt>
                <c:pt idx="4">
                  <c:v>82.561762930704845</c:v>
                </c:pt>
                <c:pt idx="5">
                  <c:v>82.366251978817616</c:v>
                </c:pt>
                <c:pt idx="6">
                  <c:v>82.169142247169887</c:v>
                </c:pt>
                <c:pt idx="7">
                  <c:v>81.969901551606497</c:v>
                </c:pt>
                <c:pt idx="8">
                  <c:v>81.767363296534825</c:v>
                </c:pt>
                <c:pt idx="9">
                  <c:v>81.559396272585886</c:v>
                </c:pt>
                <c:pt idx="10">
                  <c:v>81.344050150220937</c:v>
                </c:pt>
                <c:pt idx="11">
                  <c:v>81.096713500668997</c:v>
                </c:pt>
                <c:pt idx="12">
                  <c:v>80.771644511773744</c:v>
                </c:pt>
                <c:pt idx="13">
                  <c:v>80.440223950092118</c:v>
                </c:pt>
                <c:pt idx="14">
                  <c:v>80.089702949589778</c:v>
                </c:pt>
                <c:pt idx="15">
                  <c:v>79.710007337442718</c:v>
                </c:pt>
                <c:pt idx="16">
                  <c:v>79.323602560854482</c:v>
                </c:pt>
                <c:pt idx="17">
                  <c:v>78.929480582807813</c:v>
                </c:pt>
                <c:pt idx="18">
                  <c:v>78.525729256731822</c:v>
                </c:pt>
                <c:pt idx="19">
                  <c:v>78.110678072137887</c:v>
                </c:pt>
                <c:pt idx="20">
                  <c:v>77.685389111467771</c:v>
                </c:pt>
                <c:pt idx="21">
                  <c:v>77.310862000674419</c:v>
                </c:pt>
                <c:pt idx="22">
                  <c:v>77.059148131355499</c:v>
                </c:pt>
                <c:pt idx="23">
                  <c:v>76.804286776960282</c:v>
                </c:pt>
                <c:pt idx="24">
                  <c:v>76.546856733417414</c:v>
                </c:pt>
                <c:pt idx="25">
                  <c:v>76.288616029877531</c:v>
                </c:pt>
                <c:pt idx="26">
                  <c:v>76.028609729843893</c:v>
                </c:pt>
                <c:pt idx="27">
                  <c:v>75.76741366199218</c:v>
                </c:pt>
                <c:pt idx="28">
                  <c:v>75.504360327497153</c:v>
                </c:pt>
                <c:pt idx="29">
                  <c:v>75.240362709846139</c:v>
                </c:pt>
                <c:pt idx="30">
                  <c:v>74.976659103235718</c:v>
                </c:pt>
                <c:pt idx="31">
                  <c:v>74.726153548216999</c:v>
                </c:pt>
                <c:pt idx="32">
                  <c:v>74.503488458271391</c:v>
                </c:pt>
                <c:pt idx="33">
                  <c:v>74.279810700497336</c:v>
                </c:pt>
                <c:pt idx="34">
                  <c:v>74.053598530857187</c:v>
                </c:pt>
                <c:pt idx="35">
                  <c:v>73.825116637736159</c:v>
                </c:pt>
                <c:pt idx="36">
                  <c:v>73.592076776048231</c:v>
                </c:pt>
                <c:pt idx="37">
                  <c:v>73.356172155424588</c:v>
                </c:pt>
                <c:pt idx="38">
                  <c:v>73.11763371755444</c:v>
                </c:pt>
                <c:pt idx="39">
                  <c:v>72.876388843389677</c:v>
                </c:pt>
                <c:pt idx="40">
                  <c:v>72.632939417702858</c:v>
                </c:pt>
                <c:pt idx="41">
                  <c:v>72.349930425548365</c:v>
                </c:pt>
                <c:pt idx="42">
                  <c:v>71.998470732300348</c:v>
                </c:pt>
                <c:pt idx="43">
                  <c:v>71.642890593106728</c:v>
                </c:pt>
                <c:pt idx="44">
                  <c:v>71.281769025338718</c:v>
                </c:pt>
                <c:pt idx="45">
                  <c:v>70.916499547104522</c:v>
                </c:pt>
                <c:pt idx="46">
                  <c:v>70.546050880331393</c:v>
                </c:pt>
                <c:pt idx="47">
                  <c:v>70.16994458926861</c:v>
                </c:pt>
                <c:pt idx="48">
                  <c:v>69.788673022700578</c:v>
                </c:pt>
                <c:pt idx="49">
                  <c:v>69.404559284064632</c:v>
                </c:pt>
                <c:pt idx="50">
                  <c:v>69.016662183042541</c:v>
                </c:pt>
                <c:pt idx="51">
                  <c:v>68.624454247765286</c:v>
                </c:pt>
                <c:pt idx="52">
                  <c:v>68.223958292095858</c:v>
                </c:pt>
                <c:pt idx="53">
                  <c:v>67.816102173308153</c:v>
                </c:pt>
                <c:pt idx="54">
                  <c:v>67.399945547486027</c:v>
                </c:pt>
                <c:pt idx="55">
                  <c:v>66.975344600277154</c:v>
                </c:pt>
                <c:pt idx="56">
                  <c:v>66.543557957462752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CA-46F7-AD76-C06AACF4A118}"/>
            </c:ext>
          </c:extLst>
        </c:ser>
        <c:ser>
          <c:idx val="3"/>
          <c:order val="3"/>
          <c:tx>
            <c:strRef>
              <c:f>'[structural transformation final.xlsx]Data'!$C$13</c:f>
              <c:strCache>
                <c:ptCount val="1"/>
                <c:pt idx="0">
                  <c:v>SSA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'[structural transformation final.xlsx]Data'!$D$1:$BH$1</c:f>
              <c:numCache>
                <c:formatCode>General</c:formatCode>
                <c:ptCount val="57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</c:numCache>
            </c:numRef>
          </c:cat>
          <c:val>
            <c:numRef>
              <c:f>'[structural transformation final.xlsx]Data'!$D$13:$BH$13</c:f>
              <c:numCache>
                <c:formatCode>General</c:formatCode>
                <c:ptCount val="57"/>
                <c:pt idx="0">
                  <c:v>85.367326124606876</c:v>
                </c:pt>
                <c:pt idx="1">
                  <c:v>85.064562241204726</c:v>
                </c:pt>
                <c:pt idx="2">
                  <c:v>84.755871432325648</c:v>
                </c:pt>
                <c:pt idx="3">
                  <c:v>84.428310733545985</c:v>
                </c:pt>
                <c:pt idx="4">
                  <c:v>84.086067300418378</c:v>
                </c:pt>
                <c:pt idx="5">
                  <c:v>83.734227022934547</c:v>
                </c:pt>
                <c:pt idx="6">
                  <c:v>83.388032359523564</c:v>
                </c:pt>
                <c:pt idx="7">
                  <c:v>83.034427365174977</c:v>
                </c:pt>
                <c:pt idx="8">
                  <c:v>82.671046648393059</c:v>
                </c:pt>
                <c:pt idx="9">
                  <c:v>82.295525923987711</c:v>
                </c:pt>
                <c:pt idx="10">
                  <c:v>81.926860457524356</c:v>
                </c:pt>
                <c:pt idx="11">
                  <c:v>81.523518555451915</c:v>
                </c:pt>
                <c:pt idx="12">
                  <c:v>81.106032899340434</c:v>
                </c:pt>
                <c:pt idx="13">
                  <c:v>80.685577550376323</c:v>
                </c:pt>
                <c:pt idx="14">
                  <c:v>80.26598189249718</c:v>
                </c:pt>
                <c:pt idx="15">
                  <c:v>79.8351224462658</c:v>
                </c:pt>
                <c:pt idx="16">
                  <c:v>79.389759731456351</c:v>
                </c:pt>
                <c:pt idx="17">
                  <c:v>78.951220813387607</c:v>
                </c:pt>
                <c:pt idx="18">
                  <c:v>78.50727244080349</c:v>
                </c:pt>
                <c:pt idx="19">
                  <c:v>78.118080823549249</c:v>
                </c:pt>
                <c:pt idx="20">
                  <c:v>77.748825572396655</c:v>
                </c:pt>
                <c:pt idx="21">
                  <c:v>77.335795011030626</c:v>
                </c:pt>
                <c:pt idx="22">
                  <c:v>76.917989975501513</c:v>
                </c:pt>
                <c:pt idx="23">
                  <c:v>76.482230755193328</c:v>
                </c:pt>
                <c:pt idx="24">
                  <c:v>76.01508820519436</c:v>
                </c:pt>
                <c:pt idx="25">
                  <c:v>75.513621019254913</c:v>
                </c:pt>
                <c:pt idx="26">
                  <c:v>74.997980633113002</c:v>
                </c:pt>
                <c:pt idx="27">
                  <c:v>74.487694782980682</c:v>
                </c:pt>
                <c:pt idx="28">
                  <c:v>73.976416575998485</c:v>
                </c:pt>
                <c:pt idx="29">
                  <c:v>73.465824935964349</c:v>
                </c:pt>
                <c:pt idx="30">
                  <c:v>72.929904082437545</c:v>
                </c:pt>
                <c:pt idx="31">
                  <c:v>72.47732110173601</c:v>
                </c:pt>
                <c:pt idx="32">
                  <c:v>72.037860238126726</c:v>
                </c:pt>
                <c:pt idx="33">
                  <c:v>71.611377511388937</c:v>
                </c:pt>
                <c:pt idx="34">
                  <c:v>71.242296562363407</c:v>
                </c:pt>
                <c:pt idx="35">
                  <c:v>70.890391489031131</c:v>
                </c:pt>
                <c:pt idx="36">
                  <c:v>70.551281936895847</c:v>
                </c:pt>
                <c:pt idx="37">
                  <c:v>70.211474109838619</c:v>
                </c:pt>
                <c:pt idx="38">
                  <c:v>69.884451737602319</c:v>
                </c:pt>
                <c:pt idx="39">
                  <c:v>69.554059278769074</c:v>
                </c:pt>
                <c:pt idx="40">
                  <c:v>69.216915950930044</c:v>
                </c:pt>
                <c:pt idx="41">
                  <c:v>68.825743830894609</c:v>
                </c:pt>
                <c:pt idx="42">
                  <c:v>68.417279687157972</c:v>
                </c:pt>
                <c:pt idx="43">
                  <c:v>67.998559468116298</c:v>
                </c:pt>
                <c:pt idx="44">
                  <c:v>67.572324988716375</c:v>
                </c:pt>
                <c:pt idx="45">
                  <c:v>67.13335148831753</c:v>
                </c:pt>
                <c:pt idx="46">
                  <c:v>66.687458312493774</c:v>
                </c:pt>
                <c:pt idx="47">
                  <c:v>66.231263486704634</c:v>
                </c:pt>
                <c:pt idx="48">
                  <c:v>65.750659872656371</c:v>
                </c:pt>
                <c:pt idx="49">
                  <c:v>65.263964163111424</c:v>
                </c:pt>
                <c:pt idx="50">
                  <c:v>64.769465474612119</c:v>
                </c:pt>
                <c:pt idx="51">
                  <c:v>64.270689290877385</c:v>
                </c:pt>
                <c:pt idx="52">
                  <c:v>63.767757539243007</c:v>
                </c:pt>
                <c:pt idx="53">
                  <c:v>63.262570711741503</c:v>
                </c:pt>
                <c:pt idx="54">
                  <c:v>62.754758012100098</c:v>
                </c:pt>
                <c:pt idx="55">
                  <c:v>62.245081233714778</c:v>
                </c:pt>
                <c:pt idx="56">
                  <c:v>61.733735932504047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CA-46F7-AD76-C06AACF4A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740032"/>
        <c:axId val="131741568"/>
      </c:lineChart>
      <c:catAx>
        <c:axId val="13174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741568"/>
        <c:crosses val="autoZero"/>
        <c:auto val="1"/>
        <c:lblAlgn val="ctr"/>
        <c:lblOffset val="100"/>
        <c:noMultiLvlLbl val="0"/>
      </c:catAx>
      <c:valAx>
        <c:axId val="13174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74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46981627296588"/>
          <c:y val="6.0185185185185182E-2"/>
          <c:w val="0.88064129483814535"/>
          <c:h val="0.73577136191309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Sheet1!$H$2</c:f>
              <c:strCache>
                <c:ptCount val="1"/>
                <c:pt idx="0">
                  <c:v>Early Period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Sheet1!$G$3:$G$7</c:f>
              <c:strCache>
                <c:ptCount val="5"/>
                <c:pt idx="0">
                  <c:v>Ghana</c:v>
                </c:pt>
                <c:pt idx="1">
                  <c:v>Nigeria</c:v>
                </c:pt>
                <c:pt idx="2">
                  <c:v>Rwanda</c:v>
                </c:pt>
                <c:pt idx="3">
                  <c:v>Uganda </c:v>
                </c:pt>
                <c:pt idx="4">
                  <c:v>Zambia</c:v>
                </c:pt>
              </c:strCache>
            </c:strRef>
          </c:cat>
          <c:val>
            <c:numRef>
              <c:f>Sheet1!$H$3:$H$7</c:f>
              <c:numCache>
                <c:formatCode>General</c:formatCode>
                <c:ptCount val="5"/>
                <c:pt idx="0">
                  <c:v>43.5</c:v>
                </c:pt>
                <c:pt idx="1">
                  <c:v>30.6</c:v>
                </c:pt>
                <c:pt idx="2">
                  <c:v>67.400000000000006</c:v>
                </c:pt>
                <c:pt idx="3">
                  <c:v>67.099999999999994</c:v>
                </c:pt>
                <c:pt idx="4">
                  <c:v>60.4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7A-4DA9-A5B5-22126D9FDEEE}"/>
            </c:ext>
          </c:extLst>
        </c:ser>
        <c:ser>
          <c:idx val="1"/>
          <c:order val="1"/>
          <c:tx>
            <c:strRef>
              <c:f>Sheet1!$I$2</c:f>
              <c:strCache>
                <c:ptCount val="1"/>
                <c:pt idx="0">
                  <c:v>Late period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Sheet1!$G$3:$G$7</c:f>
              <c:strCache>
                <c:ptCount val="5"/>
                <c:pt idx="0">
                  <c:v>Ghana</c:v>
                </c:pt>
                <c:pt idx="1">
                  <c:v>Nigeria</c:v>
                </c:pt>
                <c:pt idx="2">
                  <c:v>Rwanda</c:v>
                </c:pt>
                <c:pt idx="3">
                  <c:v>Uganda </c:v>
                </c:pt>
                <c:pt idx="4">
                  <c:v>Zambia</c:v>
                </c:pt>
              </c:strCache>
            </c:strRef>
          </c:cat>
          <c:val>
            <c:numRef>
              <c:f>Sheet1!$I$3:$I$7</c:f>
              <c:numCache>
                <c:formatCode>General</c:formatCode>
                <c:ptCount val="5"/>
                <c:pt idx="0">
                  <c:v>34.299999999999997</c:v>
                </c:pt>
                <c:pt idx="1">
                  <c:v>33.700000000000003</c:v>
                </c:pt>
                <c:pt idx="2">
                  <c:v>54</c:v>
                </c:pt>
                <c:pt idx="3">
                  <c:v>48.6</c:v>
                </c:pt>
                <c:pt idx="4">
                  <c:v>46.7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7A-4DA9-A5B5-22126D9FD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340672"/>
        <c:axId val="239576192"/>
      </c:barChart>
      <c:catAx>
        <c:axId val="21134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en-US"/>
          </a:p>
        </c:txPr>
        <c:crossAx val="239576192"/>
        <c:crosses val="autoZero"/>
        <c:auto val="1"/>
        <c:lblAlgn val="ctr"/>
        <c:lblOffset val="100"/>
        <c:noMultiLvlLbl val="0"/>
      </c:catAx>
      <c:valAx>
        <c:axId val="23957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Percent of FTEs in farming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134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Data!$Q$8</c:f>
              <c:strCache>
                <c:ptCount val="1"/>
                <c:pt idx="0">
                  <c:v>1982-1990</c:v>
                </c:pt>
              </c:strCache>
            </c:strRef>
          </c:tx>
          <c:spPr>
            <a:solidFill>
              <a:srgbClr val="004A64"/>
            </a:solidFill>
            <a:ln>
              <a:noFill/>
            </a:ln>
            <a:effectLst/>
          </c:spPr>
          <c:invertIfNegative val="0"/>
          <c:cat>
            <c:strRef>
              <c:f>Data!$P$9:$P$12</c:f>
              <c:strCache>
                <c:ptCount val="4"/>
                <c:pt idx="0">
                  <c:v>% change in agricultural VA per worker</c:v>
                </c:pt>
                <c:pt idx="1">
                  <c:v>Average agricultural growth rate (%)</c:v>
                </c:pt>
                <c:pt idx="2">
                  <c:v>% change in cereal yields</c:v>
                </c:pt>
                <c:pt idx="3">
                  <c:v>% change in Undernourishment</c:v>
                </c:pt>
              </c:strCache>
            </c:strRef>
          </c:cat>
          <c:val>
            <c:numRef>
              <c:f>Data!$Q$9:$Q$12</c:f>
              <c:numCache>
                <c:formatCode>General</c:formatCode>
                <c:ptCount val="4"/>
                <c:pt idx="0">
                  <c:v>-0.888560978538111</c:v>
                </c:pt>
                <c:pt idx="1">
                  <c:v>2.6664342626202457</c:v>
                </c:pt>
                <c:pt idx="2">
                  <c:v>-0.26662405388887533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51-4B8D-B343-24F2936E3DF0}"/>
            </c:ext>
          </c:extLst>
        </c:ser>
        <c:ser>
          <c:idx val="1"/>
          <c:order val="1"/>
          <c:tx>
            <c:strRef>
              <c:f>Data!$R$8</c:f>
              <c:strCache>
                <c:ptCount val="1"/>
                <c:pt idx="0">
                  <c:v>1991-2000</c:v>
                </c:pt>
              </c:strCache>
            </c:strRef>
          </c:tx>
          <c:spPr>
            <a:solidFill>
              <a:srgbClr val="009AD0"/>
            </a:solidFill>
            <a:ln>
              <a:noFill/>
            </a:ln>
            <a:effectLst/>
          </c:spPr>
          <c:invertIfNegative val="0"/>
          <c:cat>
            <c:strRef>
              <c:f>Data!$P$9:$P$12</c:f>
              <c:strCache>
                <c:ptCount val="4"/>
                <c:pt idx="0">
                  <c:v>% change in agricultural VA per worker</c:v>
                </c:pt>
                <c:pt idx="1">
                  <c:v>Average agricultural growth rate (%)</c:v>
                </c:pt>
                <c:pt idx="2">
                  <c:v>% change in cereal yields</c:v>
                </c:pt>
                <c:pt idx="3">
                  <c:v>% change in Undernourishment</c:v>
                </c:pt>
              </c:strCache>
            </c:strRef>
          </c:cat>
          <c:val>
            <c:numRef>
              <c:f>Data!$R$9:$R$12</c:f>
              <c:numCache>
                <c:formatCode>General</c:formatCode>
                <c:ptCount val="4"/>
                <c:pt idx="0">
                  <c:v>-0.15197328891605189</c:v>
                </c:pt>
                <c:pt idx="1">
                  <c:v>3.3483907105508024</c:v>
                </c:pt>
                <c:pt idx="2">
                  <c:v>0.70848236036806789</c:v>
                </c:pt>
                <c:pt idx="3">
                  <c:v>-1.9716257251506608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51-4B8D-B343-24F2936E3DF0}"/>
            </c:ext>
          </c:extLst>
        </c:ser>
        <c:ser>
          <c:idx val="2"/>
          <c:order val="2"/>
          <c:tx>
            <c:strRef>
              <c:f>Data!$S$8</c:f>
              <c:strCache>
                <c:ptCount val="1"/>
                <c:pt idx="0">
                  <c:v>2001-2015</c:v>
                </c:pt>
              </c:strCache>
            </c:strRef>
          </c:tx>
          <c:spPr>
            <a:solidFill>
              <a:srgbClr val="53D2FF"/>
            </a:solidFill>
            <a:ln>
              <a:noFill/>
            </a:ln>
            <a:effectLst/>
          </c:spPr>
          <c:invertIfNegative val="0"/>
          <c:cat>
            <c:strRef>
              <c:f>Data!$P$9:$P$12</c:f>
              <c:strCache>
                <c:ptCount val="4"/>
                <c:pt idx="0">
                  <c:v>% change in agricultural VA per worker</c:v>
                </c:pt>
                <c:pt idx="1">
                  <c:v>Average agricultural growth rate (%)</c:v>
                </c:pt>
                <c:pt idx="2">
                  <c:v>% change in cereal yields</c:v>
                </c:pt>
                <c:pt idx="3">
                  <c:v>% change in Undernourishment</c:v>
                </c:pt>
              </c:strCache>
            </c:strRef>
          </c:cat>
          <c:val>
            <c:numRef>
              <c:f>Data!$S$9:$S$12</c:f>
              <c:numCache>
                <c:formatCode>General</c:formatCode>
                <c:ptCount val="4"/>
                <c:pt idx="0">
                  <c:v>3.0667189036350573</c:v>
                </c:pt>
                <c:pt idx="1">
                  <c:v>4.9878073900513771</c:v>
                </c:pt>
                <c:pt idx="2">
                  <c:v>1.9257509247141424</c:v>
                </c:pt>
                <c:pt idx="3">
                  <c:v>-2.7015837062093984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51-4B8D-B343-24F2936E3D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510592"/>
        <c:axId val="148512128"/>
      </c:barChart>
      <c:catAx>
        <c:axId val="14851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512128"/>
        <c:crosses val="autoZero"/>
        <c:auto val="1"/>
        <c:lblAlgn val="ctr"/>
        <c:lblOffset val="100"/>
        <c:noMultiLvlLbl val="0"/>
      </c:catAx>
      <c:valAx>
        <c:axId val="14851212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51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72944761215195E-2"/>
          <c:y val="4.2949438202247191E-2"/>
          <c:w val="0.88604084834223318"/>
          <c:h val="0.82724918163319472"/>
        </c:manualLayout>
      </c:layout>
      <c:lineChart>
        <c:grouping val="standard"/>
        <c:varyColors val="0"/>
        <c:ser>
          <c:idx val="0"/>
          <c:order val="0"/>
          <c:tx>
            <c:strRef>
              <c:f>'[cereal yields global.xlsx]Data'!$B$2</c:f>
              <c:strCache>
                <c:ptCount val="1"/>
                <c:pt idx="0">
                  <c:v>EAP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'[cereal yields global.xlsx]Data'!$C$1:$V$1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'[cereal yields global.xlsx]Data'!$C$2:$V$2</c:f>
              <c:numCache>
                <c:formatCode>General</c:formatCode>
                <c:ptCount val="20"/>
                <c:pt idx="0">
                  <c:v>4066.0438162325395</c:v>
                </c:pt>
                <c:pt idx="1">
                  <c:v>4241.5086492189148</c:v>
                </c:pt>
                <c:pt idx="2">
                  <c:v>4193.9547908913082</c:v>
                </c:pt>
                <c:pt idx="3">
                  <c:v>4294.525410185538</c:v>
                </c:pt>
                <c:pt idx="4">
                  <c:v>4288.0404375656699</c:v>
                </c:pt>
                <c:pt idx="5">
                  <c:v>4198.4012321614564</c:v>
                </c:pt>
                <c:pt idx="6">
                  <c:v>4241.3494245826441</c:v>
                </c:pt>
                <c:pt idx="7">
                  <c:v>4327.4773201745556</c:v>
                </c:pt>
                <c:pt idx="8">
                  <c:v>4328.5613717533333</c:v>
                </c:pt>
                <c:pt idx="9">
                  <c:v>4561.6769498597623</c:v>
                </c:pt>
                <c:pt idx="10">
                  <c:v>4604.7009579901642</c:v>
                </c:pt>
                <c:pt idx="11">
                  <c:v>4744.3088495661677</c:v>
                </c:pt>
                <c:pt idx="12">
                  <c:v>4719.0398622716475</c:v>
                </c:pt>
                <c:pt idx="13">
                  <c:v>4893.7375582688583</c:v>
                </c:pt>
                <c:pt idx="14">
                  <c:v>4850.0792220308949</c:v>
                </c:pt>
                <c:pt idx="15">
                  <c:v>4907.9171664543801</c:v>
                </c:pt>
                <c:pt idx="16">
                  <c:v>5050.7337322546618</c:v>
                </c:pt>
                <c:pt idx="17">
                  <c:v>5171.7784050476421</c:v>
                </c:pt>
                <c:pt idx="18">
                  <c:v>5220.8080719174013</c:v>
                </c:pt>
                <c:pt idx="19">
                  <c:v>5257.1910882839265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44-42A8-8548-2786C5261FC2}"/>
            </c:ext>
          </c:extLst>
        </c:ser>
        <c:ser>
          <c:idx val="1"/>
          <c:order val="1"/>
          <c:tx>
            <c:strRef>
              <c:f>'[cereal yields global.xlsx]Data'!$B$3</c:f>
              <c:strCache>
                <c:ptCount val="1"/>
                <c:pt idx="0">
                  <c:v>LAC</c:v>
                </c:pt>
              </c:strCache>
            </c:strRef>
          </c:tx>
          <c:spPr>
            <a:ln w="38100" cap="rnd">
              <a:solidFill>
                <a:schemeClr val="accent4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'[cereal yields global.xlsx]Data'!$C$1:$V$1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'[cereal yields global.xlsx]Data'!$C$3:$V$3</c:f>
              <c:numCache>
                <c:formatCode>General</c:formatCode>
                <c:ptCount val="20"/>
                <c:pt idx="0">
                  <c:v>2536.9784300684519</c:v>
                </c:pt>
                <c:pt idx="1">
                  <c:v>2527.5742836698009</c:v>
                </c:pt>
                <c:pt idx="2">
                  <c:v>2626.2547286043209</c:v>
                </c:pt>
                <c:pt idx="3">
                  <c:v>2808.7568979533166</c:v>
                </c:pt>
                <c:pt idx="4">
                  <c:v>2777.4777766179427</c:v>
                </c:pt>
                <c:pt idx="5">
                  <c:v>2825.7065429832323</c:v>
                </c:pt>
                <c:pt idx="6">
                  <c:v>3008.2756717619009</c:v>
                </c:pt>
                <c:pt idx="7">
                  <c:v>2897.9847088437418</c:v>
                </c:pt>
                <c:pt idx="8">
                  <c:v>3146.3719614802944</c:v>
                </c:pt>
                <c:pt idx="9">
                  <c:v>3124.3548108495656</c:v>
                </c:pt>
                <c:pt idx="10">
                  <c:v>3137.6589113837599</c:v>
                </c:pt>
                <c:pt idx="11">
                  <c:v>3193.3809939012372</c:v>
                </c:pt>
                <c:pt idx="12">
                  <c:v>3498.3644369065073</c:v>
                </c:pt>
                <c:pt idx="13">
                  <c:v>3638.5985669950164</c:v>
                </c:pt>
                <c:pt idx="14">
                  <c:v>3308.0809338400818</c:v>
                </c:pt>
                <c:pt idx="15">
                  <c:v>3805.4112454722163</c:v>
                </c:pt>
                <c:pt idx="16">
                  <c:v>3760.7113811857603</c:v>
                </c:pt>
                <c:pt idx="17">
                  <c:v>3943.7365992209629</c:v>
                </c:pt>
                <c:pt idx="18">
                  <c:v>4148.025812681044</c:v>
                </c:pt>
                <c:pt idx="19">
                  <c:v>4151.1412661300228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44-42A8-8548-2786C5261FC2}"/>
            </c:ext>
          </c:extLst>
        </c:ser>
        <c:ser>
          <c:idx val="2"/>
          <c:order val="2"/>
          <c:tx>
            <c:strRef>
              <c:f>'[cereal yields global.xlsx]Data'!$B$4</c:f>
              <c:strCache>
                <c:ptCount val="1"/>
                <c:pt idx="0">
                  <c:v>MNA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'[cereal yields global.xlsx]Data'!$C$1:$V$1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'[cereal yields global.xlsx]Data'!$C$4:$V$4</c:f>
              <c:numCache>
                <c:formatCode>General</c:formatCode>
                <c:ptCount val="20"/>
                <c:pt idx="0">
                  <c:v>1769.8308060610902</c:v>
                </c:pt>
                <c:pt idx="1">
                  <c:v>1981.4610609582696</c:v>
                </c:pt>
                <c:pt idx="2">
                  <c:v>1847.7002390768785</c:v>
                </c:pt>
                <c:pt idx="3">
                  <c:v>1939.4204375220768</c:v>
                </c:pt>
                <c:pt idx="4">
                  <c:v>1887.7370115085018</c:v>
                </c:pt>
                <c:pt idx="5">
                  <c:v>1770.4126727947489</c:v>
                </c:pt>
                <c:pt idx="6">
                  <c:v>2040.2345245620429</c:v>
                </c:pt>
                <c:pt idx="7">
                  <c:v>2275.4265091091056</c:v>
                </c:pt>
                <c:pt idx="8">
                  <c:v>2357.7635601253837</c:v>
                </c:pt>
                <c:pt idx="9">
                  <c:v>2290.0721122340378</c:v>
                </c:pt>
                <c:pt idx="10">
                  <c:v>2135.4914022370986</c:v>
                </c:pt>
                <c:pt idx="11">
                  <c:v>2486.7930148076935</c:v>
                </c:pt>
                <c:pt idx="12">
                  <c:v>2187.9098304597269</c:v>
                </c:pt>
                <c:pt idx="13">
                  <c:v>2160.126041651753</c:v>
                </c:pt>
                <c:pt idx="14">
                  <c:v>2538.1168488602625</c:v>
                </c:pt>
                <c:pt idx="15">
                  <c:v>2270.7159362754569</c:v>
                </c:pt>
                <c:pt idx="16">
                  <c:v>2244.8018122999097</c:v>
                </c:pt>
                <c:pt idx="17">
                  <c:v>2233.4519913185695</c:v>
                </c:pt>
                <c:pt idx="18">
                  <c:v>2414.2147949055284</c:v>
                </c:pt>
                <c:pt idx="19">
                  <c:v>2282.0065936061278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44-42A8-8548-2786C5261FC2}"/>
            </c:ext>
          </c:extLst>
        </c:ser>
        <c:ser>
          <c:idx val="3"/>
          <c:order val="3"/>
          <c:tx>
            <c:strRef>
              <c:f>'[cereal yields global.xlsx]Data'!$B$5</c:f>
              <c:strCache>
                <c:ptCount val="1"/>
                <c:pt idx="0">
                  <c:v>South Asia</c:v>
                </c:pt>
              </c:strCache>
            </c:strRef>
          </c:tx>
          <c:spPr>
            <a:ln w="381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'[cereal yields global.xlsx]Data'!$C$1:$V$1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'[cereal yields global.xlsx]Data'!$C$5:$V$5</c:f>
              <c:numCache>
                <c:formatCode>General</c:formatCode>
                <c:ptCount val="20"/>
                <c:pt idx="0">
                  <c:v>2127.0412220855014</c:v>
                </c:pt>
                <c:pt idx="1">
                  <c:v>2189.7051634451741</c:v>
                </c:pt>
                <c:pt idx="2">
                  <c:v>2228.5383673869992</c:v>
                </c:pt>
                <c:pt idx="3">
                  <c:v>2275.967670533872</c:v>
                </c:pt>
                <c:pt idx="4">
                  <c:v>2353.2661431801566</c:v>
                </c:pt>
                <c:pt idx="5">
                  <c:v>2375.9052798338466</c:v>
                </c:pt>
                <c:pt idx="6">
                  <c:v>2460.1244325171697</c:v>
                </c:pt>
                <c:pt idx="7">
                  <c:v>2304.9246117737462</c:v>
                </c:pt>
                <c:pt idx="8">
                  <c:v>2466.6821737287814</c:v>
                </c:pt>
                <c:pt idx="9">
                  <c:v>2436.4345658712987</c:v>
                </c:pt>
                <c:pt idx="10">
                  <c:v>2530.6532170090595</c:v>
                </c:pt>
                <c:pt idx="11">
                  <c:v>2552.7022607125359</c:v>
                </c:pt>
                <c:pt idx="12">
                  <c:v>2702.7762003257212</c:v>
                </c:pt>
                <c:pt idx="13">
                  <c:v>2747.0580716380027</c:v>
                </c:pt>
                <c:pt idx="14">
                  <c:v>2738.6940683475536</c:v>
                </c:pt>
                <c:pt idx="15">
                  <c:v>2802.5836558206611</c:v>
                </c:pt>
                <c:pt idx="16">
                  <c:v>2952.1558857252862</c:v>
                </c:pt>
                <c:pt idx="17">
                  <c:v>3040.1607104191621</c:v>
                </c:pt>
                <c:pt idx="18">
                  <c:v>3054.9406342414732</c:v>
                </c:pt>
                <c:pt idx="19">
                  <c:v>3083.4646967838808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744-42A8-8548-2786C5261FC2}"/>
            </c:ext>
          </c:extLst>
        </c:ser>
        <c:ser>
          <c:idx val="4"/>
          <c:order val="4"/>
          <c:tx>
            <c:strRef>
              <c:f>'[cereal yields global.xlsx]Data'!$B$6</c:f>
              <c:strCache>
                <c:ptCount val="1"/>
                <c:pt idx="0">
                  <c:v>SSA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'[cereal yields global.xlsx]Data'!$C$1:$V$1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'[cereal yields global.xlsx]Data'!$C$6:$V$6</c:f>
              <c:numCache>
                <c:formatCode>General</c:formatCode>
                <c:ptCount val="20"/>
                <c:pt idx="0">
                  <c:v>990.87766185524686</c:v>
                </c:pt>
                <c:pt idx="1">
                  <c:v>1137.3777424471459</c:v>
                </c:pt>
                <c:pt idx="2">
                  <c:v>1053.5543206274115</c:v>
                </c:pt>
                <c:pt idx="3">
                  <c:v>1071.6357527543244</c:v>
                </c:pt>
                <c:pt idx="4">
                  <c:v>1108.9954555434304</c:v>
                </c:pt>
                <c:pt idx="5">
                  <c:v>1130.8422078260578</c:v>
                </c:pt>
                <c:pt idx="6">
                  <c:v>1129.4697994178434</c:v>
                </c:pt>
                <c:pt idx="7">
                  <c:v>1134.531383413351</c:v>
                </c:pt>
                <c:pt idx="8">
                  <c:v>1112.2029802785278</c:v>
                </c:pt>
                <c:pt idx="9">
                  <c:v>1175.1082122280854</c:v>
                </c:pt>
                <c:pt idx="10">
                  <c:v>1166.4046444695862</c:v>
                </c:pt>
                <c:pt idx="11">
                  <c:v>1236.6509286486678</c:v>
                </c:pt>
                <c:pt idx="12">
                  <c:v>1216.7660381259975</c:v>
                </c:pt>
                <c:pt idx="13">
                  <c:v>1299.0285475960281</c:v>
                </c:pt>
                <c:pt idx="14">
                  <c:v>1308.3072509315568</c:v>
                </c:pt>
                <c:pt idx="15">
                  <c:v>1385.1762847658392</c:v>
                </c:pt>
                <c:pt idx="16">
                  <c:v>1293.2765213753219</c:v>
                </c:pt>
                <c:pt idx="17">
                  <c:v>1412.7892493729264</c:v>
                </c:pt>
                <c:pt idx="18">
                  <c:v>1344.6517342216982</c:v>
                </c:pt>
                <c:pt idx="19">
                  <c:v>1451.6979803246818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744-42A8-8548-2786C5261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0253568"/>
        <c:axId val="150255104"/>
      </c:lineChart>
      <c:catAx>
        <c:axId val="15025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255104"/>
        <c:crosses val="autoZero"/>
        <c:auto val="1"/>
        <c:lblAlgn val="ctr"/>
        <c:lblOffset val="100"/>
        <c:tickLblSkip val="5"/>
        <c:noMultiLvlLbl val="0"/>
      </c:catAx>
      <c:valAx>
        <c:axId val="15025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25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SSA:</a:t>
            </a:r>
            <a:r>
              <a:rPr lang="en-US" sz="1800" baseline="0" dirty="0">
                <a:solidFill>
                  <a:schemeClr val="tx1"/>
                </a:solidFill>
              </a:rPr>
              <a:t> Cereal Yields</a:t>
            </a:r>
            <a:endParaRPr lang="en-US" sz="18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'[cereal yields global.xlsx]Data'!$V$9:$V$10</c:f>
              <c:numCache>
                <c:formatCode>General</c:formatCode>
                <c:ptCount val="2"/>
                <c:pt idx="0">
                  <c:v>1995</c:v>
                </c:pt>
                <c:pt idx="1">
                  <c:v>2014</c:v>
                </c:pt>
              </c:numCache>
            </c:numRef>
          </c:cat>
          <c:val>
            <c:numRef>
              <c:f>'[cereal yields global.xlsx]Data'!$Q$9:$R$9</c:f>
              <c:numCache>
                <c:formatCode>General</c:formatCode>
                <c:ptCount val="2"/>
                <c:pt idx="0">
                  <c:v>990.87766185524686</c:v>
                </c:pt>
                <c:pt idx="1">
                  <c:v>1451.6979803246818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0E-4063-882A-3B1C4C5532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-27"/>
        <c:axId val="150427136"/>
        <c:axId val="150428672"/>
      </c:barChart>
      <c:catAx>
        <c:axId val="15042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428672"/>
        <c:crosses val="autoZero"/>
        <c:auto val="1"/>
        <c:lblAlgn val="ctr"/>
        <c:lblOffset val="100"/>
        <c:noMultiLvlLbl val="0"/>
      </c:catAx>
      <c:valAx>
        <c:axId val="15042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42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Manufacturing VA as % of GDP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[Data_Extract_From_World_Development_Indicators.xlsx]Data!$A$2</c:f>
              <c:strCache>
                <c:ptCount val="1"/>
                <c:pt idx="0">
                  <c:v>East Asia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[Data_Extract_From_World_Development_Indicators.xlsx]Data!$B$1:$AK$1</c:f>
              <c:numCache>
                <c:formatCode>General</c:formatCode>
                <c:ptCount val="36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</c:numCache>
            </c:numRef>
          </c:cat>
          <c:val>
            <c:numRef>
              <c:f>[Data_Extract_From_World_Development_Indicators.xlsx]Data!$B$2:$AK$2</c:f>
              <c:numCache>
                <c:formatCode>General</c:formatCode>
                <c:ptCount val="36"/>
                <c:pt idx="0">
                  <c:v>31.132607187512786</c:v>
                </c:pt>
                <c:pt idx="1">
                  <c:v>30.454306461312438</c:v>
                </c:pt>
                <c:pt idx="2">
                  <c:v>30.2369787651994</c:v>
                </c:pt>
                <c:pt idx="3">
                  <c:v>30.274550128631052</c:v>
                </c:pt>
                <c:pt idx="4">
                  <c:v>29.88265152898331</c:v>
                </c:pt>
                <c:pt idx="5">
                  <c:v>29.928495694849779</c:v>
                </c:pt>
                <c:pt idx="6">
                  <c:v>29.027790187009227</c:v>
                </c:pt>
                <c:pt idx="7">
                  <c:v>29.255688323416276</c:v>
                </c:pt>
                <c:pt idx="8">
                  <c:v>28.928802655514623</c:v>
                </c:pt>
                <c:pt idx="9">
                  <c:v>27.296377032241004</c:v>
                </c:pt>
                <c:pt idx="10">
                  <c:v>27.19693293888411</c:v>
                </c:pt>
                <c:pt idx="11">
                  <c:v>26.850667657572995</c:v>
                </c:pt>
                <c:pt idx="12">
                  <c:v>26.807838228731427</c:v>
                </c:pt>
                <c:pt idx="13">
                  <c:v>26.924586167549709</c:v>
                </c:pt>
                <c:pt idx="14">
                  <c:v>26.996731070126117</c:v>
                </c:pt>
                <c:pt idx="15">
                  <c:v>26.858666752103794</c:v>
                </c:pt>
                <c:pt idx="16">
                  <c:v>26.709212850432408</c:v>
                </c:pt>
                <c:pt idx="17">
                  <c:v>26.045833387603288</c:v>
                </c:pt>
                <c:pt idx="18">
                  <c:v>25.858841465368624</c:v>
                </c:pt>
                <c:pt idx="19">
                  <c:v>25.898574753218174</c:v>
                </c:pt>
                <c:pt idx="20">
                  <c:v>25.116911446438959</c:v>
                </c:pt>
                <c:pt idx="21">
                  <c:v>24.880757828619561</c:v>
                </c:pt>
                <c:pt idx="22">
                  <c:v>25.497340063035665</c:v>
                </c:pt>
                <c:pt idx="23">
                  <c:v>25.560862518068845</c:v>
                </c:pt>
                <c:pt idx="24">
                  <c:v>25.565236205220657</c:v>
                </c:pt>
                <c:pt idx="25">
                  <c:v>25.624689935016583</c:v>
                </c:pt>
                <c:pt idx="26">
                  <c:v>25.643505551923852</c:v>
                </c:pt>
                <c:pt idx="27">
                  <c:v>25.291343065518824</c:v>
                </c:pt>
                <c:pt idx="28">
                  <c:v>24.103188724218992</c:v>
                </c:pt>
                <c:pt idx="29">
                  <c:v>24.672116195903794</c:v>
                </c:pt>
                <c:pt idx="30">
                  <c:v>24.118523197315291</c:v>
                </c:pt>
                <c:pt idx="31">
                  <c:v>23.799802024266757</c:v>
                </c:pt>
                <c:pt idx="32">
                  <c:v>23.302831499830571</c:v>
                </c:pt>
                <c:pt idx="33">
                  <c:v>23</c:v>
                </c:pt>
                <c:pt idx="34">
                  <c:v>22.6</c:v>
                </c:pt>
                <c:pt idx="35">
                  <c:v>22.4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01-4145-AAAA-0BBF93CA6068}"/>
            </c:ext>
          </c:extLst>
        </c:ser>
        <c:ser>
          <c:idx val="1"/>
          <c:order val="1"/>
          <c:tx>
            <c:strRef>
              <c:f>[Data_Extract_From_World_Development_Indicators.xlsx]Data!$A$3</c:f>
              <c:strCache>
                <c:ptCount val="1"/>
                <c:pt idx="0">
                  <c:v>LAC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[Data_Extract_From_World_Development_Indicators.xlsx]Data!$B$1:$AK$1</c:f>
              <c:numCache>
                <c:formatCode>General</c:formatCode>
                <c:ptCount val="36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</c:numCache>
            </c:numRef>
          </c:cat>
          <c:val>
            <c:numRef>
              <c:f>[Data_Extract_From_World_Development_Indicators.xlsx]Data!$B$3:$AK$3</c:f>
              <c:numCache>
                <c:formatCode>General</c:formatCode>
                <c:ptCount val="36"/>
                <c:pt idx="0">
                  <c:v>26.614487655691807</c:v>
                </c:pt>
                <c:pt idx="1">
                  <c:v>27.459860025583222</c:v>
                </c:pt>
                <c:pt idx="2">
                  <c:v>26.802283124495769</c:v>
                </c:pt>
                <c:pt idx="3">
                  <c:v>27.617612605714825</c:v>
                </c:pt>
                <c:pt idx="4">
                  <c:v>27.587167709932608</c:v>
                </c:pt>
                <c:pt idx="5">
                  <c:v>27.451827992090319</c:v>
                </c:pt>
                <c:pt idx="6">
                  <c:v>27.188743001212011</c:v>
                </c:pt>
                <c:pt idx="7">
                  <c:v>26.244536144071734</c:v>
                </c:pt>
                <c:pt idx="8">
                  <c:v>25.358166424937895</c:v>
                </c:pt>
                <c:pt idx="9">
                  <c:v>24</c:v>
                </c:pt>
                <c:pt idx="10">
                  <c:v>22.55926479852014</c:v>
                </c:pt>
                <c:pt idx="11">
                  <c:v>21.911348681353093</c:v>
                </c:pt>
                <c:pt idx="12">
                  <c:v>21.245330615852581</c:v>
                </c:pt>
                <c:pt idx="13">
                  <c:v>21.582130057894126</c:v>
                </c:pt>
                <c:pt idx="14">
                  <c:v>18.657525025425727</c:v>
                </c:pt>
                <c:pt idx="15">
                  <c:v>17.25913638485769</c:v>
                </c:pt>
                <c:pt idx="16">
                  <c:v>17.968719485071077</c:v>
                </c:pt>
                <c:pt idx="17">
                  <c:v>17.40337015142369</c:v>
                </c:pt>
                <c:pt idx="18">
                  <c:v>17.187260608696</c:v>
                </c:pt>
                <c:pt idx="19">
                  <c:v>17.548448271423666</c:v>
                </c:pt>
                <c:pt idx="20">
                  <c:v>17.283646601552249</c:v>
                </c:pt>
                <c:pt idx="21">
                  <c:v>17.130650223359417</c:v>
                </c:pt>
                <c:pt idx="22">
                  <c:v>18.158248858010221</c:v>
                </c:pt>
                <c:pt idx="23">
                  <c:v>18.330691756740833</c:v>
                </c:pt>
                <c:pt idx="24">
                  <c:v>17.647455781747002</c:v>
                </c:pt>
                <c:pt idx="25">
                  <c:v>17.293639217462914</c:v>
                </c:pt>
                <c:pt idx="26">
                  <c:v>16.936337445814047</c:v>
                </c:pt>
                <c:pt idx="27">
                  <c:v>16.655441566112501</c:v>
                </c:pt>
                <c:pt idx="28">
                  <c:v>15.995625769510379</c:v>
                </c:pt>
                <c:pt idx="29">
                  <c:v>15.875603117642465</c:v>
                </c:pt>
                <c:pt idx="30">
                  <c:v>15.304263408480027</c:v>
                </c:pt>
                <c:pt idx="31">
                  <c:v>14.894266038574132</c:v>
                </c:pt>
                <c:pt idx="32">
                  <c:v>14.647658072525758</c:v>
                </c:pt>
                <c:pt idx="33">
                  <c:v>14.189093792311532</c:v>
                </c:pt>
                <c:pt idx="34">
                  <c:v>14.306574380592282</c:v>
                </c:pt>
                <c:pt idx="35">
                  <c:v>14.262256565299257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01-4145-AAAA-0BBF93CA6068}"/>
            </c:ext>
          </c:extLst>
        </c:ser>
        <c:ser>
          <c:idx val="2"/>
          <c:order val="2"/>
          <c:tx>
            <c:strRef>
              <c:f>[Data_Extract_From_World_Development_Indicators.xlsx]Data!$A$4</c:f>
              <c:strCache>
                <c:ptCount val="1"/>
                <c:pt idx="0">
                  <c:v>SSA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[Data_Extract_From_World_Development_Indicators.xlsx]Data!$B$1:$AK$1</c:f>
              <c:numCache>
                <c:formatCode>General</c:formatCode>
                <c:ptCount val="36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</c:numCache>
            </c:numRef>
          </c:cat>
          <c:val>
            <c:numRef>
              <c:f>[Data_Extract_From_World_Development_Indicators.xlsx]Data!$B$4:$AK$4</c:f>
              <c:numCache>
                <c:formatCode>General</c:formatCode>
                <c:ptCount val="36"/>
                <c:pt idx="0">
                  <c:v>14.956718573827811</c:v>
                </c:pt>
                <c:pt idx="1">
                  <c:v>15.008116882565757</c:v>
                </c:pt>
                <c:pt idx="2">
                  <c:v>15.356744870727857</c:v>
                </c:pt>
                <c:pt idx="3">
                  <c:v>14.310637512611079</c:v>
                </c:pt>
                <c:pt idx="4">
                  <c:v>13.990705407504572</c:v>
                </c:pt>
                <c:pt idx="5">
                  <c:v>14.218954844417192</c:v>
                </c:pt>
                <c:pt idx="6">
                  <c:v>13.682221058211985</c:v>
                </c:pt>
                <c:pt idx="7">
                  <c:v>14.265652736007965</c:v>
                </c:pt>
                <c:pt idx="8">
                  <c:v>13.709700345621851</c:v>
                </c:pt>
                <c:pt idx="9">
                  <c:v>13.52505013830566</c:v>
                </c:pt>
                <c:pt idx="10">
                  <c:v>13.813585986245869</c:v>
                </c:pt>
                <c:pt idx="11">
                  <c:v>12.48335251915004</c:v>
                </c:pt>
                <c:pt idx="12">
                  <c:v>12.45282575161785</c:v>
                </c:pt>
                <c:pt idx="13">
                  <c:v>12.435424466595434</c:v>
                </c:pt>
                <c:pt idx="14">
                  <c:v>12.066836429297606</c:v>
                </c:pt>
                <c:pt idx="15">
                  <c:v>11.881919274288014</c:v>
                </c:pt>
                <c:pt idx="16">
                  <c:v>11.938662778003074</c:v>
                </c:pt>
                <c:pt idx="17">
                  <c:v>12.055270271497356</c:v>
                </c:pt>
                <c:pt idx="18">
                  <c:v>11.472431037797424</c:v>
                </c:pt>
                <c:pt idx="19">
                  <c:v>11.303107676610876</c:v>
                </c:pt>
                <c:pt idx="20">
                  <c:v>11.610451827348303</c:v>
                </c:pt>
                <c:pt idx="21">
                  <c:v>12.10404272917331</c:v>
                </c:pt>
                <c:pt idx="22">
                  <c:v>11.899417562130747</c:v>
                </c:pt>
                <c:pt idx="23">
                  <c:v>11.574411049157129</c:v>
                </c:pt>
                <c:pt idx="24">
                  <c:v>11.143050937443887</c:v>
                </c:pt>
                <c:pt idx="25">
                  <c:v>10.572711314056461</c:v>
                </c:pt>
                <c:pt idx="26">
                  <c:v>10.306245513051701</c:v>
                </c:pt>
                <c:pt idx="27">
                  <c:v>10.053405904619815</c:v>
                </c:pt>
                <c:pt idx="28">
                  <c:v>9.8258740487836285</c:v>
                </c:pt>
                <c:pt idx="29">
                  <c:v>10.280040525234622</c:v>
                </c:pt>
                <c:pt idx="30">
                  <c:v>10.142171186039228</c:v>
                </c:pt>
                <c:pt idx="31">
                  <c:v>10.283223310266647</c:v>
                </c:pt>
                <c:pt idx="32">
                  <c:v>10.525634383082629</c:v>
                </c:pt>
                <c:pt idx="33">
                  <c:v>10.826763677312989</c:v>
                </c:pt>
                <c:pt idx="34">
                  <c:v>10.651866085992191</c:v>
                </c:pt>
                <c:pt idx="35">
                  <c:v>10.490765023757874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01-4145-AAAA-0BBF93CA6068}"/>
            </c:ext>
          </c:extLst>
        </c:ser>
        <c:ser>
          <c:idx val="3"/>
          <c:order val="3"/>
          <c:tx>
            <c:strRef>
              <c:f>[Data_Extract_From_World_Development_Indicators.xlsx]Data!$A$5</c:f>
              <c:strCache>
                <c:ptCount val="1"/>
                <c:pt idx="0">
                  <c:v>South Asia</c:v>
                </c:pt>
              </c:strCache>
            </c:strRef>
          </c:tx>
          <c:spPr>
            <a:ln w="28575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cat>
            <c:numRef>
              <c:f>[Data_Extract_From_World_Development_Indicators.xlsx]Data!$B$1:$AK$1</c:f>
              <c:numCache>
                <c:formatCode>General</c:formatCode>
                <c:ptCount val="36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</c:numCache>
            </c:numRef>
          </c:cat>
          <c:val>
            <c:numRef>
              <c:f>[Data_Extract_From_World_Development_Indicators.xlsx]Data!$B$5:$AK$5</c:f>
              <c:numCache>
                <c:formatCode>General</c:formatCode>
                <c:ptCount val="36"/>
                <c:pt idx="0">
                  <c:v>18.213259266069539</c:v>
                </c:pt>
                <c:pt idx="1">
                  <c:v>17.827058027641595</c:v>
                </c:pt>
                <c:pt idx="2">
                  <c:v>18.097286499394578</c:v>
                </c:pt>
                <c:pt idx="3">
                  <c:v>18.225208458244829</c:v>
                </c:pt>
                <c:pt idx="4">
                  <c:v>18.020051324451156</c:v>
                </c:pt>
                <c:pt idx="5">
                  <c:v>17.926259383436843</c:v>
                </c:pt>
                <c:pt idx="6">
                  <c:v>17.96258843515405</c:v>
                </c:pt>
                <c:pt idx="7">
                  <c:v>17.774579921381875</c:v>
                </c:pt>
                <c:pt idx="8">
                  <c:v>18.426248961839399</c:v>
                </c:pt>
                <c:pt idx="9">
                  <c:v>18.270912351434497</c:v>
                </c:pt>
                <c:pt idx="10">
                  <c:v>17.388240735214865</c:v>
                </c:pt>
                <c:pt idx="11">
                  <c:v>17.568614745922918</c:v>
                </c:pt>
                <c:pt idx="12">
                  <c:v>17.568625751376434</c:v>
                </c:pt>
                <c:pt idx="13">
                  <c:v>18.457612666434155</c:v>
                </c:pt>
                <c:pt idx="14">
                  <c:v>19.460553387273166</c:v>
                </c:pt>
                <c:pt idx="15">
                  <c:v>19.068953437264671</c:v>
                </c:pt>
                <c:pt idx="16">
                  <c:v>18.015542321342185</c:v>
                </c:pt>
                <c:pt idx="17">
                  <c:v>17.256325591986027</c:v>
                </c:pt>
                <c:pt idx="18">
                  <c:v>16.79866576222992</c:v>
                </c:pt>
                <c:pt idx="19">
                  <c:v>17.381909847161875</c:v>
                </c:pt>
                <c:pt idx="20">
                  <c:v>16.811735740158888</c:v>
                </c:pt>
                <c:pt idx="21">
                  <c:v>17.172598681045621</c:v>
                </c:pt>
                <c:pt idx="22">
                  <c:v>17.209703739699417</c:v>
                </c:pt>
                <c:pt idx="23">
                  <c:v>17.684559201124742</c:v>
                </c:pt>
                <c:pt idx="24">
                  <c:v>17.97456562107816</c:v>
                </c:pt>
                <c:pt idx="25">
                  <c:v>18.182515265511345</c:v>
                </c:pt>
                <c:pt idx="26">
                  <c:v>18.168026711015571</c:v>
                </c:pt>
                <c:pt idx="27">
                  <c:v>17.744551607462043</c:v>
                </c:pt>
                <c:pt idx="28">
                  <c:v>17.239354598263997</c:v>
                </c:pt>
                <c:pt idx="29">
                  <c:v>17.00059567179018</c:v>
                </c:pt>
                <c:pt idx="30">
                  <c:v>17.010083721385016</c:v>
                </c:pt>
                <c:pt idx="31">
                  <c:v>16.796255615200224</c:v>
                </c:pt>
                <c:pt idx="32">
                  <c:v>16.293708260460825</c:v>
                </c:pt>
                <c:pt idx="33">
                  <c:v>16.181574666868443</c:v>
                </c:pt>
                <c:pt idx="34">
                  <c:v>16.235288619140654</c:v>
                </c:pt>
                <c:pt idx="35">
                  <c:v>16.116871018988281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A01-4145-AAAA-0BBF93CA6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1929640"/>
        <c:axId val="501919800"/>
      </c:lineChart>
      <c:catAx>
        <c:axId val="501929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919800"/>
        <c:crosses val="autoZero"/>
        <c:auto val="1"/>
        <c:lblAlgn val="ctr"/>
        <c:lblOffset val="100"/>
        <c:noMultiLvlLbl val="0"/>
      </c:catAx>
      <c:valAx>
        <c:axId val="501919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929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Data!$C$5:$L$5</c:f>
              <c:strCache>
                <c:ptCount val="10"/>
                <c:pt idx="0">
                  <c:v>1967-70</c:v>
                </c:pt>
                <c:pt idx="1">
                  <c:v>1971-75</c:v>
                </c:pt>
                <c:pt idx="2">
                  <c:v>1976-80</c:v>
                </c:pt>
                <c:pt idx="3">
                  <c:v>1981-85</c:v>
                </c:pt>
                <c:pt idx="4">
                  <c:v>1986-90</c:v>
                </c:pt>
                <c:pt idx="5">
                  <c:v>1991-95</c:v>
                </c:pt>
                <c:pt idx="6">
                  <c:v>1996-2000</c:v>
                </c:pt>
                <c:pt idx="7">
                  <c:v>2001-05</c:v>
                </c:pt>
                <c:pt idx="8">
                  <c:v>2006-2010</c:v>
                </c:pt>
                <c:pt idx="9">
                  <c:v>2011-2016</c:v>
                </c:pt>
              </c:strCache>
            </c:strRef>
          </c:cat>
          <c:val>
            <c:numRef>
              <c:f>Data!$C$6:$L$6</c:f>
              <c:numCache>
                <c:formatCode>General</c:formatCode>
                <c:ptCount val="10"/>
                <c:pt idx="0">
                  <c:v>5.3718322758784112</c:v>
                </c:pt>
                <c:pt idx="1">
                  <c:v>4.459583239911046</c:v>
                </c:pt>
                <c:pt idx="2">
                  <c:v>3.0821836608767486</c:v>
                </c:pt>
                <c:pt idx="3">
                  <c:v>0.59631009076150865</c:v>
                </c:pt>
                <c:pt idx="4">
                  <c:v>1.9508151649285566</c:v>
                </c:pt>
                <c:pt idx="5">
                  <c:v>0.74906810893282905</c:v>
                </c:pt>
                <c:pt idx="6">
                  <c:v>3.4379739208188225</c:v>
                </c:pt>
                <c:pt idx="7">
                  <c:v>5.8053110635828178</c:v>
                </c:pt>
                <c:pt idx="8">
                  <c:v>5.5670045766211924</c:v>
                </c:pt>
                <c:pt idx="9">
                  <c:v>3.6392610912530095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D2-491B-8EB0-CC6538059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2837184"/>
        <c:axId val="602834560"/>
      </c:barChart>
      <c:catAx>
        <c:axId val="60283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834560"/>
        <c:crosses val="autoZero"/>
        <c:auto val="1"/>
        <c:lblAlgn val="ctr"/>
        <c:lblOffset val="100"/>
        <c:noMultiLvlLbl val="0"/>
      </c:catAx>
      <c:valAx>
        <c:axId val="60283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Annual growth of GDP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83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Growth of SSA manufacturing VA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6988407699037618E-2"/>
          <c:y val="2.8252405949256341E-2"/>
          <c:w val="0.71472440944881888"/>
          <c:h val="0.92497666958296876"/>
        </c:manualLayout>
      </c:layout>
      <c:lineChart>
        <c:grouping val="standard"/>
        <c:varyColors val="0"/>
        <c:ser>
          <c:idx val="0"/>
          <c:order val="0"/>
          <c:tx>
            <c:v>Growth of manufacturing VA</c:v>
          </c:tx>
          <c:marker>
            <c:symbol val="none"/>
          </c:marker>
          <c:trendline>
            <c:spPr>
              <a:ln w="28575">
                <a:solidFill>
                  <a:srgbClr val="002060"/>
                </a:solidFill>
              </a:ln>
            </c:spPr>
            <c:trendlineType val="linear"/>
            <c:dispRSqr val="0"/>
            <c:dispEq val="0"/>
          </c:trendline>
          <c:cat>
            <c:numRef>
              <c:f>'[Data_Extract_From_World_Development_Indicators (15).xlsx]Data'!$W$1:$BA$1</c:f>
              <c:numCache>
                <c:formatCode>General</c:formatCode>
                <c:ptCount val="31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</c:numCache>
            </c:numRef>
          </c:cat>
          <c:val>
            <c:numRef>
              <c:f>'[Data_Extract_From_World_Development_Indicators (15).xlsx]Data'!$W$2:$BA$2</c:f>
              <c:numCache>
                <c:formatCode>General</c:formatCode>
                <c:ptCount val="31"/>
                <c:pt idx="0">
                  <c:v>3.0472809138367865</c:v>
                </c:pt>
                <c:pt idx="1">
                  <c:v>3.1091949771398646</c:v>
                </c:pt>
                <c:pt idx="2">
                  <c:v>0.89138880754400418</c:v>
                </c:pt>
                <c:pt idx="3">
                  <c:v>3.3959768790529807</c:v>
                </c:pt>
                <c:pt idx="4">
                  <c:v>6.0353432211432079</c:v>
                </c:pt>
                <c:pt idx="5">
                  <c:v>1.5576871003510462</c:v>
                </c:pt>
                <c:pt idx="6">
                  <c:v>-1.4658661064599272</c:v>
                </c:pt>
                <c:pt idx="7">
                  <c:v>-2.7863038414031394</c:v>
                </c:pt>
                <c:pt idx="8">
                  <c:v>-3.691462558515596</c:v>
                </c:pt>
                <c:pt idx="9">
                  <c:v>-2.3691275388989936</c:v>
                </c:pt>
                <c:pt idx="10">
                  <c:v>1.3226285688375583</c:v>
                </c:pt>
                <c:pt idx="11">
                  <c:v>3.9000272975702472</c:v>
                </c:pt>
                <c:pt idx="12">
                  <c:v>2.7546362037169843</c:v>
                </c:pt>
                <c:pt idx="13">
                  <c:v>1.6162275484439022</c:v>
                </c:pt>
                <c:pt idx="14">
                  <c:v>-0.57753469618614872</c:v>
                </c:pt>
                <c:pt idx="15">
                  <c:v>2.2874264948701466</c:v>
                </c:pt>
                <c:pt idx="16">
                  <c:v>4.6528852398628686</c:v>
                </c:pt>
                <c:pt idx="17">
                  <c:v>2.8231637610651887</c:v>
                </c:pt>
                <c:pt idx="18">
                  <c:v>3.3580453719765302</c:v>
                </c:pt>
                <c:pt idx="19">
                  <c:v>0.86184145748985941</c:v>
                </c:pt>
                <c:pt idx="20">
                  <c:v>5.5305908030891544</c:v>
                </c:pt>
                <c:pt idx="21">
                  <c:v>6.3119247333445259</c:v>
                </c:pt>
                <c:pt idx="22">
                  <c:v>6.1678330008094804</c:v>
                </c:pt>
                <c:pt idx="23">
                  <c:v>5.7637199935625745</c:v>
                </c:pt>
                <c:pt idx="24">
                  <c:v>3.4295573709510734</c:v>
                </c:pt>
                <c:pt idx="25">
                  <c:v>-2.7556555903314148</c:v>
                </c:pt>
                <c:pt idx="26">
                  <c:v>6.0011290946364824</c:v>
                </c:pt>
                <c:pt idx="27">
                  <c:v>7.1451085964687024</c:v>
                </c:pt>
                <c:pt idx="28">
                  <c:v>5.2754156354538679</c:v>
                </c:pt>
                <c:pt idx="29">
                  <c:v>7.9205464069473095</c:v>
                </c:pt>
                <c:pt idx="30">
                  <c:v>5.4829131757276173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C6-4C99-B8FF-D08EC2845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3018496"/>
        <c:axId val="343020288"/>
      </c:lineChart>
      <c:catAx>
        <c:axId val="34301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3020288"/>
        <c:crosses val="autoZero"/>
        <c:auto val="1"/>
        <c:lblAlgn val="ctr"/>
        <c:lblOffset val="100"/>
        <c:noMultiLvlLbl val="0"/>
      </c:catAx>
      <c:valAx>
        <c:axId val="3430202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Percent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430184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066362821233409"/>
          <c:y val="0.78794469253205801"/>
          <c:w val="0.57867253956094067"/>
          <c:h val="0.19088195355032964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>
                <a:solidFill>
                  <a:schemeClr val="tx1"/>
                </a:solidFill>
              </a:rPr>
              <a:t>Average</a:t>
            </a:r>
            <a:r>
              <a:rPr lang="en-US" sz="1800" baseline="0">
                <a:solidFill>
                  <a:schemeClr val="tx1"/>
                </a:solidFill>
              </a:rPr>
              <a:t> Annual Rate of growth of Manufacturing Value Added</a:t>
            </a:r>
            <a:endParaRPr lang="en-US" sz="18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20510880559708"/>
          <c:y val="0.27090424695362036"/>
          <c:w val="0.83901710789332451"/>
          <c:h val="0.54912719631928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Data!$C$16</c:f>
              <c:strCache>
                <c:ptCount val="1"/>
                <c:pt idx="0">
                  <c:v>1987-90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Data!$B$17:$B$21</c:f>
              <c:strCache>
                <c:ptCount val="5"/>
                <c:pt idx="0">
                  <c:v>Sub-Saharan Africa</c:v>
                </c:pt>
                <c:pt idx="1">
                  <c:v>Indonesia</c:v>
                </c:pt>
                <c:pt idx="2">
                  <c:v>Malaysia</c:v>
                </c:pt>
                <c:pt idx="3">
                  <c:v>Thailand</c:v>
                </c:pt>
                <c:pt idx="4">
                  <c:v>Vietnam</c:v>
                </c:pt>
              </c:strCache>
            </c:strRef>
          </c:cat>
          <c:val>
            <c:numRef>
              <c:f>Data!$C$17:$C$21</c:f>
              <c:numCache>
                <c:formatCode>General</c:formatCode>
                <c:ptCount val="5"/>
                <c:pt idx="0">
                  <c:v>2.3760712528281296</c:v>
                </c:pt>
                <c:pt idx="1">
                  <c:v>12.076471613343433</c:v>
                </c:pt>
                <c:pt idx="2">
                  <c:v>16.500607838967976</c:v>
                </c:pt>
                <c:pt idx="3">
                  <c:v>16.417730052115537</c:v>
                </c:pt>
                <c:pt idx="4">
                  <c:v>-0.12480740509892385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D3-4358-82AE-23284EB64A10}"/>
            </c:ext>
          </c:extLst>
        </c:ser>
        <c:ser>
          <c:idx val="1"/>
          <c:order val="1"/>
          <c:tx>
            <c:strRef>
              <c:f>Data!$D$16</c:f>
              <c:strCache>
                <c:ptCount val="1"/>
                <c:pt idx="0">
                  <c:v>1991-95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Data!$B$17:$B$21</c:f>
              <c:strCache>
                <c:ptCount val="5"/>
                <c:pt idx="0">
                  <c:v>Sub-Saharan Africa</c:v>
                </c:pt>
                <c:pt idx="1">
                  <c:v>Indonesia</c:v>
                </c:pt>
                <c:pt idx="2">
                  <c:v>Malaysia</c:v>
                </c:pt>
                <c:pt idx="3">
                  <c:v>Thailand</c:v>
                </c:pt>
                <c:pt idx="4">
                  <c:v>Vietnam</c:v>
                </c:pt>
              </c:strCache>
            </c:strRef>
          </c:cat>
          <c:val>
            <c:numRef>
              <c:f>Data!$D$17:$D$21</c:f>
              <c:numCache>
                <c:formatCode>General</c:formatCode>
                <c:ptCount val="5"/>
                <c:pt idx="0">
                  <c:v>-0.7284653902542686</c:v>
                </c:pt>
                <c:pt idx="1">
                  <c:v>10.585464469492035</c:v>
                </c:pt>
                <c:pt idx="2">
                  <c:v>11.662974939766055</c:v>
                </c:pt>
                <c:pt idx="3">
                  <c:v>11.762749106442214</c:v>
                </c:pt>
                <c:pt idx="4">
                  <c:v>10.348969730799737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D3-4358-82AE-23284EB64A10}"/>
            </c:ext>
          </c:extLst>
        </c:ser>
        <c:ser>
          <c:idx val="2"/>
          <c:order val="2"/>
          <c:tx>
            <c:strRef>
              <c:f>Data!$E$16</c:f>
              <c:strCache>
                <c:ptCount val="1"/>
                <c:pt idx="0">
                  <c:v>1996-2000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Data!$B$17:$B$21</c:f>
              <c:strCache>
                <c:ptCount val="5"/>
                <c:pt idx="0">
                  <c:v>Sub-Saharan Africa</c:v>
                </c:pt>
                <c:pt idx="1">
                  <c:v>Indonesia</c:v>
                </c:pt>
                <c:pt idx="2">
                  <c:v>Malaysia</c:v>
                </c:pt>
                <c:pt idx="3">
                  <c:v>Thailand</c:v>
                </c:pt>
                <c:pt idx="4">
                  <c:v>Vietnam</c:v>
                </c:pt>
              </c:strCache>
            </c:strRef>
          </c:cat>
          <c:val>
            <c:numRef>
              <c:f>Data!$E$17:$E$21</c:f>
              <c:numCache>
                <c:formatCode>General</c:formatCode>
                <c:ptCount val="5"/>
                <c:pt idx="0">
                  <c:v>2.1360733673968753</c:v>
                </c:pt>
                <c:pt idx="1">
                  <c:v>3.0626049927528927</c:v>
                </c:pt>
                <c:pt idx="2">
                  <c:v>8.9728379088377981</c:v>
                </c:pt>
                <c:pt idx="3">
                  <c:v>2.2632902882176951</c:v>
                </c:pt>
                <c:pt idx="4">
                  <c:v>11.257069605526519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D3-4358-82AE-23284EB64A10}"/>
            </c:ext>
          </c:extLst>
        </c:ser>
        <c:ser>
          <c:idx val="3"/>
          <c:order val="3"/>
          <c:tx>
            <c:strRef>
              <c:f>Data!$F$16</c:f>
              <c:strCache>
                <c:ptCount val="1"/>
                <c:pt idx="0">
                  <c:v>2001-05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Data!$B$17:$B$21</c:f>
              <c:strCache>
                <c:ptCount val="5"/>
                <c:pt idx="0">
                  <c:v>Sub-Saharan Africa</c:v>
                </c:pt>
                <c:pt idx="1">
                  <c:v>Indonesia</c:v>
                </c:pt>
                <c:pt idx="2">
                  <c:v>Malaysia</c:v>
                </c:pt>
                <c:pt idx="3">
                  <c:v>Thailand</c:v>
                </c:pt>
                <c:pt idx="4">
                  <c:v>Vietnam</c:v>
                </c:pt>
              </c:strCache>
            </c:strRef>
          </c:cat>
          <c:val>
            <c:numRef>
              <c:f>Data!$F$17:$F$21</c:f>
              <c:numCache>
                <c:formatCode>General</c:formatCode>
                <c:ptCount val="5"/>
                <c:pt idx="0">
                  <c:v>3.7837540930712352</c:v>
                </c:pt>
                <c:pt idx="1">
                  <c:v>4.9805853742973998</c:v>
                </c:pt>
                <c:pt idx="2">
                  <c:v>4.7536216435252898</c:v>
                </c:pt>
                <c:pt idx="3">
                  <c:v>6.5215263614322678</c:v>
                </c:pt>
                <c:pt idx="4">
                  <c:v>11.652249870164445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D3-4358-82AE-23284EB64A10}"/>
            </c:ext>
          </c:extLst>
        </c:ser>
        <c:ser>
          <c:idx val="4"/>
          <c:order val="4"/>
          <c:tx>
            <c:strRef>
              <c:f>Data!$G$16</c:f>
              <c:strCache>
                <c:ptCount val="1"/>
                <c:pt idx="0">
                  <c:v>2006-10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Data!$B$17:$B$21</c:f>
              <c:strCache>
                <c:ptCount val="5"/>
                <c:pt idx="0">
                  <c:v>Sub-Saharan Africa</c:v>
                </c:pt>
                <c:pt idx="1">
                  <c:v>Indonesia</c:v>
                </c:pt>
                <c:pt idx="2">
                  <c:v>Malaysia</c:v>
                </c:pt>
                <c:pt idx="3">
                  <c:v>Thailand</c:v>
                </c:pt>
                <c:pt idx="4">
                  <c:v>Vietnam</c:v>
                </c:pt>
              </c:strCache>
            </c:strRef>
          </c:cat>
          <c:val>
            <c:numRef>
              <c:f>Data!$G$17:$G$21</c:f>
              <c:numCache>
                <c:formatCode>General</c:formatCode>
                <c:ptCount val="5"/>
                <c:pt idx="0">
                  <c:v>3.7260166087542359</c:v>
                </c:pt>
                <c:pt idx="1">
                  <c:v>3.9723155063078623</c:v>
                </c:pt>
                <c:pt idx="2">
                  <c:v>2.8464633301930689</c:v>
                </c:pt>
                <c:pt idx="3">
                  <c:v>4.6581211606821995</c:v>
                </c:pt>
                <c:pt idx="4">
                  <c:v>3.2874104799923232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D3-4358-82AE-23284EB64A10}"/>
            </c:ext>
          </c:extLst>
        </c:ser>
        <c:ser>
          <c:idx val="5"/>
          <c:order val="5"/>
          <c:tx>
            <c:strRef>
              <c:f>Data!$H$16</c:f>
              <c:strCache>
                <c:ptCount val="1"/>
                <c:pt idx="0">
                  <c:v>2011-15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Data!$B$17:$B$21</c:f>
              <c:strCache>
                <c:ptCount val="5"/>
                <c:pt idx="0">
                  <c:v>Sub-Saharan Africa</c:v>
                </c:pt>
                <c:pt idx="1">
                  <c:v>Indonesia</c:v>
                </c:pt>
                <c:pt idx="2">
                  <c:v>Malaysia</c:v>
                </c:pt>
                <c:pt idx="3">
                  <c:v>Thailand</c:v>
                </c:pt>
                <c:pt idx="4">
                  <c:v>Vietnam</c:v>
                </c:pt>
              </c:strCache>
            </c:strRef>
          </c:cat>
          <c:val>
            <c:numRef>
              <c:f>Data!$H$17:$H$21</c:f>
              <c:numCache>
                <c:formatCode>General</c:formatCode>
                <c:ptCount val="5"/>
                <c:pt idx="0">
                  <c:v>5.4795953744503265</c:v>
                </c:pt>
                <c:pt idx="1">
                  <c:v>5.0219384189598291</c:v>
                </c:pt>
                <c:pt idx="2">
                  <c:v>4.8818344706468704</c:v>
                </c:pt>
                <c:pt idx="3">
                  <c:v>0.85224573032568074</c:v>
                </c:pt>
                <c:pt idx="4">
                  <c:v>13.676354234661073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1D3-4358-82AE-23284EB64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4750504"/>
        <c:axId val="454755096"/>
      </c:barChart>
      <c:catAx>
        <c:axId val="454750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755096"/>
        <c:crosses val="autoZero"/>
        <c:auto val="1"/>
        <c:lblAlgn val="ctr"/>
        <c:lblOffset val="100"/>
        <c:noMultiLvlLbl val="0"/>
      </c:catAx>
      <c:valAx>
        <c:axId val="454755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chemeClr val="tx1"/>
                    </a:solidFill>
                  </a:rPr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750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trendline>
            <c:spPr>
              <a:ln w="38100" cap="rnd">
                <a:solidFill>
                  <a:srgbClr val="00206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'[ssa inflation.xlsx]Data'!$E$1:$AV$1</c:f>
              <c:numCache>
                <c:formatCode>General</c:formatCode>
                <c:ptCount val="44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1979</c:v>
                </c:pt>
                <c:pt idx="7">
                  <c:v>1980</c:v>
                </c:pt>
                <c:pt idx="8">
                  <c:v>1981</c:v>
                </c:pt>
                <c:pt idx="9">
                  <c:v>1982</c:v>
                </c:pt>
                <c:pt idx="10">
                  <c:v>1983</c:v>
                </c:pt>
                <c:pt idx="11">
                  <c:v>1984</c:v>
                </c:pt>
                <c:pt idx="12">
                  <c:v>1985</c:v>
                </c:pt>
                <c:pt idx="13">
                  <c:v>1986</c:v>
                </c:pt>
                <c:pt idx="14">
                  <c:v>1987</c:v>
                </c:pt>
                <c:pt idx="15">
                  <c:v>1988</c:v>
                </c:pt>
                <c:pt idx="16">
                  <c:v>1989</c:v>
                </c:pt>
                <c:pt idx="17">
                  <c:v>1990</c:v>
                </c:pt>
                <c:pt idx="18">
                  <c:v>1991</c:v>
                </c:pt>
                <c:pt idx="19">
                  <c:v>1992</c:v>
                </c:pt>
                <c:pt idx="20">
                  <c:v>1993</c:v>
                </c:pt>
                <c:pt idx="21">
                  <c:v>1994</c:v>
                </c:pt>
                <c:pt idx="22">
                  <c:v>1995</c:v>
                </c:pt>
                <c:pt idx="23">
                  <c:v>1996</c:v>
                </c:pt>
                <c:pt idx="24">
                  <c:v>1997</c:v>
                </c:pt>
                <c:pt idx="25">
                  <c:v>1998</c:v>
                </c:pt>
                <c:pt idx="26">
                  <c:v>1999</c:v>
                </c:pt>
                <c:pt idx="27">
                  <c:v>2000</c:v>
                </c:pt>
                <c:pt idx="28">
                  <c:v>2001</c:v>
                </c:pt>
                <c:pt idx="29">
                  <c:v>2002</c:v>
                </c:pt>
                <c:pt idx="30">
                  <c:v>2003</c:v>
                </c:pt>
                <c:pt idx="31">
                  <c:v>2004</c:v>
                </c:pt>
                <c:pt idx="32">
                  <c:v>2005</c:v>
                </c:pt>
                <c:pt idx="33">
                  <c:v>2006</c:v>
                </c:pt>
                <c:pt idx="34">
                  <c:v>2007</c:v>
                </c:pt>
                <c:pt idx="35">
                  <c:v>2008</c:v>
                </c:pt>
                <c:pt idx="36">
                  <c:v>2009</c:v>
                </c:pt>
                <c:pt idx="37">
                  <c:v>2010</c:v>
                </c:pt>
                <c:pt idx="38">
                  <c:v>2011</c:v>
                </c:pt>
                <c:pt idx="39">
                  <c:v>2012</c:v>
                </c:pt>
                <c:pt idx="40">
                  <c:v>2013</c:v>
                </c:pt>
                <c:pt idx="41">
                  <c:v>2014</c:v>
                </c:pt>
                <c:pt idx="42">
                  <c:v>2015</c:v>
                </c:pt>
                <c:pt idx="43">
                  <c:v>2016</c:v>
                </c:pt>
              </c:numCache>
            </c:numRef>
          </c:cat>
          <c:val>
            <c:numRef>
              <c:f>'[ssa inflation.xlsx]Data'!$E$2:$AV$2</c:f>
              <c:numCache>
                <c:formatCode>General</c:formatCode>
                <c:ptCount val="44"/>
                <c:pt idx="0">
                  <c:v>9.9066123416896517</c:v>
                </c:pt>
                <c:pt idx="1">
                  <c:v>14.160909161626577</c:v>
                </c:pt>
                <c:pt idx="2">
                  <c:v>11.629144487016347</c:v>
                </c:pt>
                <c:pt idx="3">
                  <c:v>10.946337651733359</c:v>
                </c:pt>
                <c:pt idx="4">
                  <c:v>10.87198798469241</c:v>
                </c:pt>
                <c:pt idx="5">
                  <c:v>9.5640847067964998</c:v>
                </c:pt>
                <c:pt idx="6">
                  <c:v>11.512237716415832</c:v>
                </c:pt>
                <c:pt idx="7">
                  <c:v>13.493414789818225</c:v>
                </c:pt>
                <c:pt idx="8">
                  <c:v>10.442066699850884</c:v>
                </c:pt>
                <c:pt idx="9">
                  <c:v>11.094689642225504</c:v>
                </c:pt>
                <c:pt idx="10">
                  <c:v>11.1028813560158</c:v>
                </c:pt>
                <c:pt idx="11">
                  <c:v>12.01021710853442</c:v>
                </c:pt>
                <c:pt idx="12">
                  <c:v>8.9914680150211126</c:v>
                </c:pt>
                <c:pt idx="13">
                  <c:v>8.0242222030039017</c:v>
                </c:pt>
                <c:pt idx="14">
                  <c:v>7.6265215783471092</c:v>
                </c:pt>
                <c:pt idx="15">
                  <c:v>8.9579518709852266</c:v>
                </c:pt>
                <c:pt idx="16">
                  <c:v>11.512317169791842</c:v>
                </c:pt>
                <c:pt idx="17">
                  <c:v>9.7059226714853111</c:v>
                </c:pt>
                <c:pt idx="18">
                  <c:v>8.7777503669410208</c:v>
                </c:pt>
                <c:pt idx="19">
                  <c:v>6.6392807298194043</c:v>
                </c:pt>
                <c:pt idx="20">
                  <c:v>11.605430136488238</c:v>
                </c:pt>
                <c:pt idx="21">
                  <c:v>12</c:v>
                </c:pt>
                <c:pt idx="22">
                  <c:v>10.620275800531118</c:v>
                </c:pt>
                <c:pt idx="23">
                  <c:v>8.6764764829204708</c:v>
                </c:pt>
                <c:pt idx="24">
                  <c:v>5.0426435062043495</c:v>
                </c:pt>
                <c:pt idx="25">
                  <c:v>6.9481526105227971</c:v>
                </c:pt>
                <c:pt idx="26">
                  <c:v>7.3420165230972358</c:v>
                </c:pt>
                <c:pt idx="27">
                  <c:v>7.4026167380119219</c:v>
                </c:pt>
                <c:pt idx="28">
                  <c:v>5.2304403789629319</c:v>
                </c:pt>
                <c:pt idx="29">
                  <c:v>3.8379458027659297</c:v>
                </c:pt>
                <c:pt idx="30">
                  <c:v>5.7935718131059133</c:v>
                </c:pt>
                <c:pt idx="31">
                  <c:v>7.6115246368096905</c:v>
                </c:pt>
                <c:pt idx="32">
                  <c:v>7.7525034846884324</c:v>
                </c:pt>
                <c:pt idx="33">
                  <c:v>9.3109884703290788</c:v>
                </c:pt>
                <c:pt idx="34">
                  <c:v>5.9354896567371611</c:v>
                </c:pt>
                <c:pt idx="35">
                  <c:v>10.425573983827817</c:v>
                </c:pt>
                <c:pt idx="36">
                  <c:v>5.1779580093530129</c:v>
                </c:pt>
                <c:pt idx="37">
                  <c:v>5.9123424512497778</c:v>
                </c:pt>
                <c:pt idx="38">
                  <c:v>9.0452476347727355</c:v>
                </c:pt>
                <c:pt idx="39">
                  <c:v>5.8239994776801325</c:v>
                </c:pt>
                <c:pt idx="40">
                  <c:v>3.5019755257379188</c:v>
                </c:pt>
                <c:pt idx="41">
                  <c:v>3.9093622016631997</c:v>
                </c:pt>
                <c:pt idx="42">
                  <c:v>3.1129350061612797</c:v>
                </c:pt>
                <c:pt idx="43">
                  <c:v>4.5276389725689299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15-495D-9909-01E0DAFE84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544696"/>
        <c:axId val="371540432"/>
      </c:lineChart>
      <c:catAx>
        <c:axId val="371544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540432"/>
        <c:crosses val="autoZero"/>
        <c:auto val="1"/>
        <c:lblAlgn val="ctr"/>
        <c:lblOffset val="100"/>
        <c:noMultiLvlLbl val="0"/>
      </c:catAx>
      <c:valAx>
        <c:axId val="37154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544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327760660352241E-2"/>
          <c:y val="2.8500658877798051E-2"/>
          <c:w val="0.93352010346532766"/>
          <c:h val="0.8512898791130452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2">
                  <a:lumMod val="1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'[macro policy variables.xlsx]Data'!$D$1:$AS$1</c:f>
              <c:numCache>
                <c:formatCode>General</c:formatCode>
                <c:ptCount val="42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</c:numCache>
            </c:numRef>
          </c:cat>
          <c:val>
            <c:numRef>
              <c:f>'[macro policy variables.xlsx]Data'!$D$3:$AS$3</c:f>
              <c:numCache>
                <c:formatCode>General</c:formatCode>
                <c:ptCount val="42"/>
                <c:pt idx="0">
                  <c:v>14.34832509345893</c:v>
                </c:pt>
                <c:pt idx="1">
                  <c:v>15.555766415809572</c:v>
                </c:pt>
                <c:pt idx="2">
                  <c:v>16.22577329433668</c:v>
                </c:pt>
                <c:pt idx="3">
                  <c:v>20.770353282159725</c:v>
                </c:pt>
                <c:pt idx="4">
                  <c:v>24.42914212708413</c:v>
                </c:pt>
                <c:pt idx="5">
                  <c:v>23.744866225115508</c:v>
                </c:pt>
                <c:pt idx="6">
                  <c:v>23.42224933408442</c:v>
                </c:pt>
                <c:pt idx="7">
                  <c:v>26.177070577308097</c:v>
                </c:pt>
                <c:pt idx="8">
                  <c:v>31.042230758735418</c:v>
                </c:pt>
                <c:pt idx="9">
                  <c:v>37.343957458367107</c:v>
                </c:pt>
                <c:pt idx="10">
                  <c:v>40.422588464715517</c:v>
                </c:pt>
                <c:pt idx="11">
                  <c:v>50.461628873750186</c:v>
                </c:pt>
                <c:pt idx="12">
                  <c:v>51.463431365397369</c:v>
                </c:pt>
                <c:pt idx="13">
                  <c:v>52.778867744204931</c:v>
                </c:pt>
                <c:pt idx="14">
                  <c:v>50.73001970939017</c:v>
                </c:pt>
                <c:pt idx="15">
                  <c:v>53.909890522818394</c:v>
                </c:pt>
                <c:pt idx="16">
                  <c:v>61.056455329256067</c:v>
                </c:pt>
                <c:pt idx="17">
                  <c:v>60.094271105009454</c:v>
                </c:pt>
                <c:pt idx="18">
                  <c:v>60.770588554252768</c:v>
                </c:pt>
                <c:pt idx="19">
                  <c:v>65.113469346583869</c:v>
                </c:pt>
                <c:pt idx="20">
                  <c:v>78.120020413019674</c:v>
                </c:pt>
                <c:pt idx="21">
                  <c:v>72.301654903668407</c:v>
                </c:pt>
                <c:pt idx="22">
                  <c:v>68.358981539779535</c:v>
                </c:pt>
                <c:pt idx="23">
                  <c:v>64.182096871990069</c:v>
                </c:pt>
                <c:pt idx="24">
                  <c:v>69.0368302372393</c:v>
                </c:pt>
                <c:pt idx="25">
                  <c:v>66.027276958694188</c:v>
                </c:pt>
                <c:pt idx="26">
                  <c:v>62.726741950472167</c:v>
                </c:pt>
                <c:pt idx="27">
                  <c:v>64.520580123137634</c:v>
                </c:pt>
                <c:pt idx="28">
                  <c:v>65.651024739647113</c:v>
                </c:pt>
                <c:pt idx="29">
                  <c:v>56.118343495637049</c:v>
                </c:pt>
                <c:pt idx="30">
                  <c:v>48.072577809359913</c:v>
                </c:pt>
                <c:pt idx="31">
                  <c:v>37.535661045601628</c:v>
                </c:pt>
                <c:pt idx="32">
                  <c:v>26.885723153972275</c:v>
                </c:pt>
                <c:pt idx="33">
                  <c:v>26.629728566061306</c:v>
                </c:pt>
                <c:pt idx="34">
                  <c:v>23.622893514744955</c:v>
                </c:pt>
                <c:pt idx="35">
                  <c:v>27.450368686734478</c:v>
                </c:pt>
                <c:pt idx="36">
                  <c:v>22.436940366985361</c:v>
                </c:pt>
                <c:pt idx="37">
                  <c:v>22.069635923284121</c:v>
                </c:pt>
                <c:pt idx="38">
                  <c:v>23.675413088020584</c:v>
                </c:pt>
                <c:pt idx="39">
                  <c:v>24.1012158744735</c:v>
                </c:pt>
                <c:pt idx="40">
                  <c:v>24.261462282850452</c:v>
                </c:pt>
                <c:pt idx="41">
                  <c:v>27.99563005984151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2F-42CC-AEB0-E248FAA43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0313216"/>
        <c:axId val="150319104"/>
      </c:lineChart>
      <c:catAx>
        <c:axId val="15031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319104"/>
        <c:crosses val="autoZero"/>
        <c:auto val="1"/>
        <c:lblAlgn val="ctr"/>
        <c:lblOffset val="100"/>
        <c:tickLblSkip val="5"/>
        <c:noMultiLvlLbl val="0"/>
      </c:catAx>
      <c:valAx>
        <c:axId val="15031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31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'[conflict and GDP.xlsx]Data'!$B$7</c:f>
              <c:strCache>
                <c:ptCount val="1"/>
                <c:pt idx="0">
                  <c:v>DRC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'[conflict and GDP.xlsx]Data'!$C$1:$AL$1</c:f>
              <c:numCache>
                <c:formatCode>General</c:formatCode>
                <c:ptCount val="36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</c:numCache>
            </c:numRef>
          </c:cat>
          <c:val>
            <c:numRef>
              <c:f>'[conflict and GDP.xlsx]Data'!$C$7:$AL$7</c:f>
              <c:numCache>
                <c:formatCode>General</c:formatCode>
                <c:ptCount val="36"/>
                <c:pt idx="0">
                  <c:v>100</c:v>
                </c:pt>
                <c:pt idx="1">
                  <c:v>97.107865771454399</c:v>
                </c:pt>
                <c:pt idx="2">
                  <c:v>96.095066714676889</c:v>
                </c:pt>
                <c:pt idx="3">
                  <c:v>98.924108813036781</c:v>
                </c:pt>
                <c:pt idx="4">
                  <c:v>96.852745402287454</c:v>
                </c:pt>
                <c:pt idx="5">
                  <c:v>98.769506502674048</c:v>
                </c:pt>
                <c:pt idx="6">
                  <c:v>98.697594923505761</c:v>
                </c:pt>
                <c:pt idx="7">
                  <c:v>96.367295809217197</c:v>
                </c:pt>
                <c:pt idx="8">
                  <c:v>92.243571562606732</c:v>
                </c:pt>
                <c:pt idx="9">
                  <c:v>83.323553815724239</c:v>
                </c:pt>
                <c:pt idx="10">
                  <c:v>73.544256487607015</c:v>
                </c:pt>
                <c:pt idx="11">
                  <c:v>63.299416660805683</c:v>
                </c:pt>
                <c:pt idx="12">
                  <c:v>52.675586781289795</c:v>
                </c:pt>
                <c:pt idx="13">
                  <c:v>48.81112751748519</c:v>
                </c:pt>
                <c:pt idx="14">
                  <c:v>47.590574780773196</c:v>
                </c:pt>
                <c:pt idx="15">
                  <c:v>45.809821688138825</c:v>
                </c:pt>
                <c:pt idx="16">
                  <c:v>42.191408228257302</c:v>
                </c:pt>
                <c:pt idx="17">
                  <c:v>40.570904577128836</c:v>
                </c:pt>
                <c:pt idx="18">
                  <c:v>37.943096083052389</c:v>
                </c:pt>
                <c:pt idx="19">
                  <c:v>34.437246406230763</c:v>
                </c:pt>
                <c:pt idx="20">
                  <c:v>32.795851656602991</c:v>
                </c:pt>
                <c:pt idx="21">
                  <c:v>32.786068293697404</c:v>
                </c:pt>
                <c:pt idx="22">
                  <c:v>33.567901587263648</c:v>
                </c:pt>
                <c:pt idx="23">
                  <c:v>34.719024232864065</c:v>
                </c:pt>
                <c:pt idx="24">
                  <c:v>35.69333134113149</c:v>
                </c:pt>
                <c:pt idx="25">
                  <c:v>36.401466410697218</c:v>
                </c:pt>
                <c:pt idx="26">
                  <c:v>37.438809255601768</c:v>
                </c:pt>
                <c:pt idx="27">
                  <c:v>38.481212311743455</c:v>
                </c:pt>
                <c:pt idx="28">
                  <c:v>38.288758755402782</c:v>
                </c:pt>
                <c:pt idx="29">
                  <c:v>39.656015421533851</c:v>
                </c:pt>
                <c:pt idx="30">
                  <c:v>40.986895652853811</c:v>
                </c:pt>
                <c:pt idx="31">
                  <c:v>42.478436349280194</c:v>
                </c:pt>
                <c:pt idx="32">
                  <c:v>44.579993122912661</c:v>
                </c:pt>
                <c:pt idx="33">
                  <c:v>47.225725018061866</c:v>
                </c:pt>
                <c:pt idx="34">
                  <c:v>48.837412449586608</c:v>
                </c:pt>
                <c:pt idx="35">
                  <c:v>48.304497947407697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D3-45B1-B090-F9D6E9074E9A}"/>
            </c:ext>
          </c:extLst>
        </c:ser>
        <c:ser>
          <c:idx val="1"/>
          <c:order val="1"/>
          <c:tx>
            <c:strRef>
              <c:f>'[conflict and GDP.xlsx]Data'!$B$8</c:f>
              <c:strCache>
                <c:ptCount val="1"/>
                <c:pt idx="0">
                  <c:v>Ethiopia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'[conflict and GDP.xlsx]Data'!$C$1:$AL$1</c:f>
              <c:numCache>
                <c:formatCode>General</c:formatCode>
                <c:ptCount val="36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</c:numCache>
            </c:numRef>
          </c:cat>
          <c:val>
            <c:numRef>
              <c:f>'[conflict and GDP.xlsx]Data'!$C$8:$AL$8</c:f>
              <c:numCache>
                <c:formatCode>General</c:formatCode>
                <c:ptCount val="36"/>
                <c:pt idx="0">
                  <c:v>100</c:v>
                </c:pt>
                <c:pt idx="1">
                  <c:v>98.153604322206533</c:v>
                </c:pt>
                <c:pt idx="2">
                  <c:v>103.04819018926892</c:v>
                </c:pt>
                <c:pt idx="3">
                  <c:v>96.989992693327551</c:v>
                </c:pt>
                <c:pt idx="4">
                  <c:v>83.474130842383346</c:v>
                </c:pt>
                <c:pt idx="5">
                  <c:v>88.669540426223776</c:v>
                </c:pt>
                <c:pt idx="6">
                  <c:v>97.772513859920494</c:v>
                </c:pt>
                <c:pt idx="7">
                  <c:v>95.118401979334422</c:v>
                </c:pt>
                <c:pt idx="8">
                  <c:v>91.660250001768247</c:v>
                </c:pt>
                <c:pt idx="9">
                  <c:v>90.972275329747134</c:v>
                </c:pt>
                <c:pt idx="10">
                  <c:v>81.537928120881077</c:v>
                </c:pt>
                <c:pt idx="11">
                  <c:v>71.832824228220744</c:v>
                </c:pt>
                <c:pt idx="12">
                  <c:v>78.411602058637627</c:v>
                </c:pt>
                <c:pt idx="13">
                  <c:v>78.142146789574539</c:v>
                </c:pt>
                <c:pt idx="14">
                  <c:v>80.211658668231124</c:v>
                </c:pt>
                <c:pt idx="15">
                  <c:v>87.365885160371448</c:v>
                </c:pt>
                <c:pt idx="16">
                  <c:v>87.412544017786331</c:v>
                </c:pt>
                <c:pt idx="17">
                  <c:v>81.946869796957756</c:v>
                </c:pt>
                <c:pt idx="18">
                  <c:v>83.716158341640892</c:v>
                </c:pt>
                <c:pt idx="19">
                  <c:v>86.268325362368913</c:v>
                </c:pt>
                <c:pt idx="20">
                  <c:v>90.763024863702924</c:v>
                </c:pt>
                <c:pt idx="21">
                  <c:v>89.517442391798483</c:v>
                </c:pt>
                <c:pt idx="22">
                  <c:v>85.110187161915604</c:v>
                </c:pt>
                <c:pt idx="23">
                  <c:v>93.968564280887463</c:v>
                </c:pt>
                <c:pt idx="24">
                  <c:v>102.19496052360847</c:v>
                </c:pt>
                <c:pt idx="25">
                  <c:v>110.21698620354013</c:v>
                </c:pt>
                <c:pt idx="26">
                  <c:v>119.58340510178823</c:v>
                </c:pt>
                <c:pt idx="27">
                  <c:v>129.00556278914527</c:v>
                </c:pt>
                <c:pt idx="28">
                  <c:v>136.69463369319189</c:v>
                </c:pt>
                <c:pt idx="29">
                  <c:v>149.83964764597116</c:v>
                </c:pt>
                <c:pt idx="30">
                  <c:v>162.25253876596472</c:v>
                </c:pt>
                <c:pt idx="31">
                  <c:v>171.71212675619631</c:v>
                </c:pt>
                <c:pt idx="32">
                  <c:v>184.99331171231034</c:v>
                </c:pt>
                <c:pt idx="33">
                  <c:v>198.77574463293314</c:v>
                </c:pt>
                <c:pt idx="34">
                  <c:v>213.9268785250473</c:v>
                </c:pt>
                <c:pt idx="35">
                  <c:v>224.41816602863904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D3-45B1-B090-F9D6E9074E9A}"/>
            </c:ext>
          </c:extLst>
        </c:ser>
        <c:ser>
          <c:idx val="2"/>
          <c:order val="2"/>
          <c:tx>
            <c:strRef>
              <c:f>'[conflict and GDP.xlsx]Data'!$B$9</c:f>
              <c:strCache>
                <c:ptCount val="1"/>
                <c:pt idx="0">
                  <c:v>Liberia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numRef>
              <c:f>'[conflict and GDP.xlsx]Data'!$C$1:$AL$1</c:f>
              <c:numCache>
                <c:formatCode>General</c:formatCode>
                <c:ptCount val="36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</c:numCache>
            </c:numRef>
          </c:cat>
          <c:val>
            <c:numRef>
              <c:f>'[conflict and GDP.xlsx]Data'!$C$9:$AL$9</c:f>
              <c:numCache>
                <c:formatCode>General</c:formatCode>
                <c:ptCount val="36"/>
                <c:pt idx="0">
                  <c:v>100</c:v>
                </c:pt>
                <c:pt idx="1">
                  <c:v>93.99474980344263</c:v>
                </c:pt>
                <c:pt idx="2">
                  <c:v>89.095811267279515</c:v>
                </c:pt>
                <c:pt idx="3">
                  <c:v>84.948921993723971</c:v>
                </c:pt>
                <c:pt idx="4">
                  <c:v>82.946851481032638</c:v>
                </c:pt>
                <c:pt idx="5">
                  <c:v>81.210855932799944</c:v>
                </c:pt>
                <c:pt idx="6">
                  <c:v>80.794109771962354</c:v>
                </c:pt>
                <c:pt idx="7">
                  <c:v>80.092351286668915</c:v>
                </c:pt>
                <c:pt idx="8">
                  <c:v>59.657827711790297</c:v>
                </c:pt>
                <c:pt idx="9">
                  <c:v>29.691615214439718</c:v>
                </c:pt>
                <c:pt idx="10">
                  <c:v>25.924861659152096</c:v>
                </c:pt>
                <c:pt idx="11">
                  <c:v>17.14126060342408</c:v>
                </c:pt>
                <c:pt idx="12">
                  <c:v>11.617987362590947</c:v>
                </c:pt>
                <c:pt idx="13">
                  <c:v>9.0325750636066662</c:v>
                </c:pt>
                <c:pt idx="14">
                  <c:v>8.3945132424780251</c:v>
                </c:pt>
                <c:pt idx="15">
                  <c:v>8.9064721716852038</c:v>
                </c:pt>
                <c:pt idx="16">
                  <c:v>17.069080288167282</c:v>
                </c:pt>
                <c:pt idx="17">
                  <c:v>20.547424101742894</c:v>
                </c:pt>
                <c:pt idx="18">
                  <c:v>23.336518990371349</c:v>
                </c:pt>
                <c:pt idx="19">
                  <c:v>28.453636511966867</c:v>
                </c:pt>
                <c:pt idx="20">
                  <c:v>28.240372481792601</c:v>
                </c:pt>
                <c:pt idx="21">
                  <c:v>28.616727249094623</c:v>
                </c:pt>
                <c:pt idx="22">
                  <c:v>19.647790872308729</c:v>
                </c:pt>
                <c:pt idx="23">
                  <c:v>19.78067554938033</c:v>
                </c:pt>
                <c:pt idx="24">
                  <c:v>20.283870007970908</c:v>
                </c:pt>
                <c:pt idx="25">
                  <c:v>21.171319966343201</c:v>
                </c:pt>
                <c:pt idx="26">
                  <c:v>22.284981497232554</c:v>
                </c:pt>
                <c:pt idx="27">
                  <c:v>22.899484296486403</c:v>
                </c:pt>
                <c:pt idx="28">
                  <c:v>23.17349059806816</c:v>
                </c:pt>
                <c:pt idx="29">
                  <c:v>23.73639900601988</c:v>
                </c:pt>
                <c:pt idx="30">
                  <c:v>24.912697379458962</c:v>
                </c:pt>
                <c:pt idx="31">
                  <c:v>26.187604852043773</c:v>
                </c:pt>
                <c:pt idx="32">
                  <c:v>27.771401485749745</c:v>
                </c:pt>
                <c:pt idx="33">
                  <c:v>27.300865746368736</c:v>
                </c:pt>
                <c:pt idx="34">
                  <c:v>26.64022622452287</c:v>
                </c:pt>
                <c:pt idx="35">
                  <c:v>25.565130396805426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6D3-45B1-B090-F9D6E9074E9A}"/>
            </c:ext>
          </c:extLst>
        </c:ser>
        <c:ser>
          <c:idx val="3"/>
          <c:order val="3"/>
          <c:tx>
            <c:strRef>
              <c:f>'[conflict and GDP.xlsx]Data'!$B$10</c:f>
              <c:strCache>
                <c:ptCount val="1"/>
                <c:pt idx="0">
                  <c:v>Rwanda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'[conflict and GDP.xlsx]Data'!$C$1:$AL$1</c:f>
              <c:numCache>
                <c:formatCode>General</c:formatCode>
                <c:ptCount val="36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</c:numCache>
            </c:numRef>
          </c:cat>
          <c:val>
            <c:numRef>
              <c:f>'[conflict and GDP.xlsx]Data'!$C$10:$AL$10</c:f>
              <c:numCache>
                <c:formatCode>General</c:formatCode>
                <c:ptCount val="36"/>
                <c:pt idx="0">
                  <c:v>100</c:v>
                </c:pt>
                <c:pt idx="1">
                  <c:v>98.578277391474373</c:v>
                </c:pt>
                <c:pt idx="2">
                  <c:v>101.08006100489789</c:v>
                </c:pt>
                <c:pt idx="3">
                  <c:v>93.365801899716743</c:v>
                </c:pt>
                <c:pt idx="4">
                  <c:v>93.682576741522226</c:v>
                </c:pt>
                <c:pt idx="5">
                  <c:v>94.374642046023325</c:v>
                </c:pt>
                <c:pt idx="6">
                  <c:v>89.804610126881613</c:v>
                </c:pt>
                <c:pt idx="7">
                  <c:v>89.866166132434415</c:v>
                </c:pt>
                <c:pt idx="8">
                  <c:v>87.519674183899156</c:v>
                </c:pt>
                <c:pt idx="9">
                  <c:v>85.1864342305729</c:v>
                </c:pt>
                <c:pt idx="10">
                  <c:v>85.211845677372324</c:v>
                </c:pt>
                <c:pt idx="11">
                  <c:v>94.926344673460036</c:v>
                </c:pt>
                <c:pt idx="12">
                  <c:v>92.794381977000583</c:v>
                </c:pt>
                <c:pt idx="13">
                  <c:v>48.433520253676782</c:v>
                </c:pt>
                <c:pt idx="14">
                  <c:v>66.344670050979019</c:v>
                </c:pt>
                <c:pt idx="15">
                  <c:v>72.512274205823985</c:v>
                </c:pt>
                <c:pt idx="16">
                  <c:v>77.400858707842445</c:v>
                </c:pt>
                <c:pt idx="17">
                  <c:v>77.843406710723414</c:v>
                </c:pt>
                <c:pt idx="18">
                  <c:v>75.465416356251211</c:v>
                </c:pt>
                <c:pt idx="19">
                  <c:v>77.366032905282054</c:v>
                </c:pt>
                <c:pt idx="20">
                  <c:v>80.889415832030522</c:v>
                </c:pt>
                <c:pt idx="21">
                  <c:v>89.337677843045327</c:v>
                </c:pt>
                <c:pt idx="22">
                  <c:v>89.794663937519076</c:v>
                </c:pt>
                <c:pt idx="23">
                  <c:v>94.942761806169059</c:v>
                </c:pt>
                <c:pt idx="24">
                  <c:v>101.85490158677732</c:v>
                </c:pt>
                <c:pt idx="25">
                  <c:v>108.66170245739934</c:v>
                </c:pt>
                <c:pt idx="26">
                  <c:v>114.03735197451363</c:v>
                </c:pt>
                <c:pt idx="27">
                  <c:v>123.35763508621389</c:v>
                </c:pt>
                <c:pt idx="28">
                  <c:v>127.57567867481754</c:v>
                </c:pt>
                <c:pt idx="29">
                  <c:v>133.27878875797643</c:v>
                </c:pt>
                <c:pt idx="30">
                  <c:v>139.97958044479833</c:v>
                </c:pt>
                <c:pt idx="31">
                  <c:v>148.50174667250229</c:v>
                </c:pt>
                <c:pt idx="32">
                  <c:v>151.59903295733747</c:v>
                </c:pt>
                <c:pt idx="33">
                  <c:v>159.12082585394788</c:v>
                </c:pt>
                <c:pt idx="34">
                  <c:v>169.00614318260264</c:v>
                </c:pt>
                <c:pt idx="35">
                  <c:v>174.70539456424009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6D3-45B1-B090-F9D6E9074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2143064"/>
        <c:axId val="342137488"/>
      </c:lineChart>
      <c:catAx>
        <c:axId val="342143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137488"/>
        <c:crosses val="autoZero"/>
        <c:auto val="1"/>
        <c:lblAlgn val="ctr"/>
        <c:lblOffset val="100"/>
        <c:noMultiLvlLbl val="0"/>
      </c:catAx>
      <c:valAx>
        <c:axId val="34213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Index,</a:t>
                </a:r>
                <a:r>
                  <a:rPr lang="en-US" sz="1600" baseline="0"/>
                  <a:t> 1981=100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143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638326745769037E-2"/>
          <c:y val="4.8367591933909514E-2"/>
          <c:w val="0.8902027612402108"/>
          <c:h val="0.74481898105331801"/>
        </c:manualLayout>
      </c:layout>
      <c:lineChart>
        <c:grouping val="standard"/>
        <c:varyColors val="0"/>
        <c:ser>
          <c:idx val="0"/>
          <c:order val="0"/>
          <c:tx>
            <c:strRef>
              <c:f>Data!$A$2</c:f>
              <c:strCache>
                <c:ptCount val="1"/>
                <c:pt idx="0">
                  <c:v>East Asia</c:v>
                </c:pt>
              </c:strCache>
            </c:strRef>
          </c:tx>
          <c:spPr>
            <a:ln w="38100">
              <a:solidFill>
                <a:srgbClr val="3333CC"/>
              </a:solidFill>
            </a:ln>
          </c:spPr>
          <c:marker>
            <c:symbol val="none"/>
          </c:marker>
          <c:cat>
            <c:numRef>
              <c:f>Data!$B$1:$BD$1</c:f>
              <c:numCache>
                <c:formatCode>General</c:formatCod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numCache>
            </c:numRef>
          </c:cat>
          <c:val>
            <c:numRef>
              <c:f>Data!$B$2:$BD$2</c:f>
              <c:numCache>
                <c:formatCode>General</c:formatCode>
                <c:ptCount val="55"/>
                <c:pt idx="0">
                  <c:v>5.8236936462982882</c:v>
                </c:pt>
                <c:pt idx="1">
                  <c:v>5.9299303564508312</c:v>
                </c:pt>
                <c:pt idx="2">
                  <c:v>6.0386002891270056</c:v>
                </c:pt>
                <c:pt idx="3">
                  <c:v>6.1380162467142876</c:v>
                </c:pt>
                <c:pt idx="4">
                  <c:v>6.2154433793933688</c:v>
                </c:pt>
                <c:pt idx="5">
                  <c:v>6.2582521137923424</c:v>
                </c:pt>
                <c:pt idx="6">
                  <c:v>6.2518546526265499</c:v>
                </c:pt>
                <c:pt idx="7">
                  <c:v>6.1963969426170875</c:v>
                </c:pt>
                <c:pt idx="8">
                  <c:v>6.0899084595425848</c:v>
                </c:pt>
                <c:pt idx="9">
                  <c:v>5.9317644138048662</c:v>
                </c:pt>
                <c:pt idx="10">
                  <c:v>5.7225294440717569</c:v>
                </c:pt>
                <c:pt idx="11">
                  <c:v>5.4638715405207039</c:v>
                </c:pt>
                <c:pt idx="12">
                  <c:v>5.1681105396304288</c:v>
                </c:pt>
                <c:pt idx="13">
                  <c:v>4.8510822948990642</c:v>
                </c:pt>
                <c:pt idx="14">
                  <c:v>4.5268872421429043</c:v>
                </c:pt>
                <c:pt idx="15">
                  <c:v>4.2124570058741941</c:v>
                </c:pt>
                <c:pt idx="16">
                  <c:v>3.920524573850908</c:v>
                </c:pt>
                <c:pt idx="17">
                  <c:v>3.6603673102266794</c:v>
                </c:pt>
                <c:pt idx="18">
                  <c:v>3.4378308245144864</c:v>
                </c:pt>
                <c:pt idx="19">
                  <c:v>3.2587841057773534</c:v>
                </c:pt>
                <c:pt idx="20">
                  <c:v>3.1271501906168528</c:v>
                </c:pt>
                <c:pt idx="21">
                  <c:v>3.043722258363323</c:v>
                </c:pt>
                <c:pt idx="22">
                  <c:v>2.9988757608024401</c:v>
                </c:pt>
                <c:pt idx="23">
                  <c:v>2.9799686328612096</c:v>
                </c:pt>
                <c:pt idx="24">
                  <c:v>2.97846808927495</c:v>
                </c:pt>
                <c:pt idx="25">
                  <c:v>2.9789453412895832</c:v>
                </c:pt>
                <c:pt idx="26">
                  <c:v>2.9658743844532118</c:v>
                </c:pt>
                <c:pt idx="27">
                  <c:v>2.9326924963679972</c:v>
                </c:pt>
                <c:pt idx="28">
                  <c:v>2.8727241801529328</c:v>
                </c:pt>
                <c:pt idx="29">
                  <c:v>2.7854240756737814</c:v>
                </c:pt>
                <c:pt idx="30">
                  <c:v>2.6712265679534886</c:v>
                </c:pt>
                <c:pt idx="31">
                  <c:v>2.5387799599502108</c:v>
                </c:pt>
                <c:pt idx="32">
                  <c:v>2.3978127037789854</c:v>
                </c:pt>
                <c:pt idx="33">
                  <c:v>2.2617858517594018</c:v>
                </c:pt>
                <c:pt idx="34">
                  <c:v>2.1363285379355434</c:v>
                </c:pt>
                <c:pt idx="35">
                  <c:v>2.0298136554982484</c:v>
                </c:pt>
                <c:pt idx="36">
                  <c:v>1.9435549414314124</c:v>
                </c:pt>
                <c:pt idx="37">
                  <c:v>1.8788582673822671</c:v>
                </c:pt>
                <c:pt idx="38">
                  <c:v>1.8334779319751768</c:v>
                </c:pt>
                <c:pt idx="39">
                  <c:v>1.8048888557227447</c:v>
                </c:pt>
                <c:pt idx="40">
                  <c:v>1.7905294534006628</c:v>
                </c:pt>
                <c:pt idx="41">
                  <c:v>1.7877472069509563</c:v>
                </c:pt>
                <c:pt idx="42">
                  <c:v>1.7901304046164086</c:v>
                </c:pt>
                <c:pt idx="43">
                  <c:v>1.7954212048795668</c:v>
                </c:pt>
                <c:pt idx="44">
                  <c:v>1.8005642195723783</c:v>
                </c:pt>
                <c:pt idx="45">
                  <c:v>1.8027381717088746</c:v>
                </c:pt>
                <c:pt idx="46">
                  <c:v>1.8045368749594755</c:v>
                </c:pt>
                <c:pt idx="47">
                  <c:v>1.8045616747071787</c:v>
                </c:pt>
                <c:pt idx="48">
                  <c:v>1.8051753312138556</c:v>
                </c:pt>
                <c:pt idx="49">
                  <c:v>1.8058678579173868</c:v>
                </c:pt>
                <c:pt idx="50">
                  <c:v>1.8070689016946624</c:v>
                </c:pt>
                <c:pt idx="51">
                  <c:v>1.8087274295724804</c:v>
                </c:pt>
                <c:pt idx="52">
                  <c:v>1.8102014568293214</c:v>
                </c:pt>
                <c:pt idx="53">
                  <c:v>1.8120886047679883</c:v>
                </c:pt>
                <c:pt idx="54">
                  <c:v>1.8142291033402671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6E-4488-9EA3-3BAD54114375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LAC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trendline>
            <c:spPr>
              <a:ln>
                <a:solidFill>
                  <a:schemeClr val="tx1">
                    <a:lumMod val="75000"/>
                  </a:schemeClr>
                </a:solidFill>
              </a:ln>
            </c:spPr>
            <c:trendlineType val="linear"/>
            <c:dispRSqr val="0"/>
            <c:dispEq val="0"/>
          </c:trendline>
          <c:cat>
            <c:numRef>
              <c:f>Data!$B$1:$BD$1</c:f>
              <c:numCache>
                <c:formatCode>General</c:formatCod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numCache>
            </c:numRef>
          </c:cat>
          <c:val>
            <c:numRef>
              <c:f>Data!$B$3:$BD$3</c:f>
              <c:numCache>
                <c:formatCode>General</c:formatCode>
                <c:ptCount val="55"/>
                <c:pt idx="0">
                  <c:v>6.0592378663799398</c:v>
                </c:pt>
                <c:pt idx="1">
                  <c:v>6.0585468689496276</c:v>
                </c:pt>
                <c:pt idx="2">
                  <c:v>6.0435349572562309</c:v>
                </c:pt>
                <c:pt idx="3">
                  <c:v>6.0099453298412202</c:v>
                </c:pt>
                <c:pt idx="4">
                  <c:v>5.9585993140660394</c:v>
                </c:pt>
                <c:pt idx="5">
                  <c:v>5.8895198661846004</c:v>
                </c:pt>
                <c:pt idx="6">
                  <c:v>5.8063325494807625</c:v>
                </c:pt>
                <c:pt idx="7">
                  <c:v>5.7138304006344347</c:v>
                </c:pt>
                <c:pt idx="8">
                  <c:v>5.6168348667746386</c:v>
                </c:pt>
                <c:pt idx="9">
                  <c:v>5.5173532172981465</c:v>
                </c:pt>
                <c:pt idx="10">
                  <c:v>5.4175991913246158</c:v>
                </c:pt>
                <c:pt idx="11">
                  <c:v>5.3153859530483949</c:v>
                </c:pt>
                <c:pt idx="12">
                  <c:v>5.2112610880958785</c:v>
                </c:pt>
                <c:pt idx="13">
                  <c:v>5.1042054284196974</c:v>
                </c:pt>
                <c:pt idx="14">
                  <c:v>4.994360164568894</c:v>
                </c:pt>
                <c:pt idx="15">
                  <c:v>4.8822739409831941</c:v>
                </c:pt>
                <c:pt idx="16">
                  <c:v>4.7680788600117943</c:v>
                </c:pt>
                <c:pt idx="17">
                  <c:v>4.6534959741502755</c:v>
                </c:pt>
                <c:pt idx="18">
                  <c:v>4.537918319352312</c:v>
                </c:pt>
                <c:pt idx="19">
                  <c:v>4.4231082761237586</c:v>
                </c:pt>
                <c:pt idx="20">
                  <c:v>4.3089727262721063</c:v>
                </c:pt>
                <c:pt idx="21">
                  <c:v>4.1952247743992785</c:v>
                </c:pt>
                <c:pt idx="22">
                  <c:v>4.0815809113290795</c:v>
                </c:pt>
                <c:pt idx="23">
                  <c:v>3.9688389099028374</c:v>
                </c:pt>
                <c:pt idx="24">
                  <c:v>3.8573658735151555</c:v>
                </c:pt>
                <c:pt idx="25">
                  <c:v>3.7479465105125231</c:v>
                </c:pt>
                <c:pt idx="26">
                  <c:v>3.640543322424513</c:v>
                </c:pt>
                <c:pt idx="27">
                  <c:v>3.5364965347825681</c:v>
                </c:pt>
                <c:pt idx="28">
                  <c:v>3.4369158058892246</c:v>
                </c:pt>
                <c:pt idx="29">
                  <c:v>3.3419680379992478</c:v>
                </c:pt>
                <c:pt idx="30">
                  <c:v>3.2528696197885965</c:v>
                </c:pt>
                <c:pt idx="31">
                  <c:v>3.1703367046360662</c:v>
                </c:pt>
                <c:pt idx="32">
                  <c:v>3.0953186795711258</c:v>
                </c:pt>
                <c:pt idx="33">
                  <c:v>3.0268010996914412</c:v>
                </c:pt>
                <c:pt idx="34">
                  <c:v>2.9643903554823048</c:v>
                </c:pt>
                <c:pt idx="35">
                  <c:v>2.9073997877763635</c:v>
                </c:pt>
                <c:pt idx="36">
                  <c:v>2.8546279803138277</c:v>
                </c:pt>
                <c:pt idx="37">
                  <c:v>2.8055119255304044</c:v>
                </c:pt>
                <c:pt idx="38">
                  <c:v>2.7582486518868627</c:v>
                </c:pt>
                <c:pt idx="39">
                  <c:v>2.7113316842077357</c:v>
                </c:pt>
                <c:pt idx="40">
                  <c:v>2.6640184507734008</c:v>
                </c:pt>
                <c:pt idx="41">
                  <c:v>2.6144631198340389</c:v>
                </c:pt>
                <c:pt idx="42">
                  <c:v>2.5635152549670908</c:v>
                </c:pt>
                <c:pt idx="43">
                  <c:v>2.511346170699523</c:v>
                </c:pt>
                <c:pt idx="44">
                  <c:v>2.4587972358888628</c:v>
                </c:pt>
                <c:pt idx="45">
                  <c:v>2.4071750953010875</c:v>
                </c:pt>
                <c:pt idx="46">
                  <c:v>2.3591124069297305</c:v>
                </c:pt>
                <c:pt idx="47">
                  <c:v>2.3147543936556354</c:v>
                </c:pt>
                <c:pt idx="48">
                  <c:v>2.2767399526726462</c:v>
                </c:pt>
                <c:pt idx="49">
                  <c:v>2.2440688813646972</c:v>
                </c:pt>
                <c:pt idx="50">
                  <c:v>2.2161210686427331</c:v>
                </c:pt>
                <c:pt idx="51">
                  <c:v>2.1924062001216429</c:v>
                </c:pt>
                <c:pt idx="52">
                  <c:v>2.1709497409082181</c:v>
                </c:pt>
                <c:pt idx="53">
                  <c:v>2.1501266149276814</c:v>
                </c:pt>
                <c:pt idx="54">
                  <c:v>2.1294206638668665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6E-4488-9EA3-3BAD54114375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MENA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Data!$B$1:$BD$1</c:f>
              <c:numCache>
                <c:formatCode>General</c:formatCod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numCache>
            </c:numRef>
          </c:cat>
          <c:val>
            <c:numRef>
              <c:f>Data!$B$4:$BD$4</c:f>
              <c:numCache>
                <c:formatCode>General</c:formatCode>
                <c:ptCount val="55"/>
                <c:pt idx="0">
                  <c:v>6.9200914031180218</c:v>
                </c:pt>
                <c:pt idx="1">
                  <c:v>6.9376516378723911</c:v>
                </c:pt>
                <c:pt idx="2">
                  <c:v>6.9497207554292979</c:v>
                </c:pt>
                <c:pt idx="3">
                  <c:v>6.9538522984275053</c:v>
                </c:pt>
                <c:pt idx="4">
                  <c:v>6.9479110188787709</c:v>
                </c:pt>
                <c:pt idx="5">
                  <c:v>6.9302714200086823</c:v>
                </c:pt>
                <c:pt idx="6">
                  <c:v>6.8984294322942583</c:v>
                </c:pt>
                <c:pt idx="7">
                  <c:v>6.8543733082830602</c:v>
                </c:pt>
                <c:pt idx="8">
                  <c:v>6.8003050988536282</c:v>
                </c:pt>
                <c:pt idx="9">
                  <c:v>6.7374253121999033</c:v>
                </c:pt>
                <c:pt idx="10">
                  <c:v>6.6703096850911079</c:v>
                </c:pt>
                <c:pt idx="11">
                  <c:v>6.6026240806147802</c:v>
                </c:pt>
                <c:pt idx="12">
                  <c:v>6.5397283830081232</c:v>
                </c:pt>
                <c:pt idx="13">
                  <c:v>6.4834999645476135</c:v>
                </c:pt>
                <c:pt idx="14">
                  <c:v>6.4352923666891284</c:v>
                </c:pt>
                <c:pt idx="15">
                  <c:v>6.3968620548011907</c:v>
                </c:pt>
                <c:pt idx="16">
                  <c:v>6.3670439868551512</c:v>
                </c:pt>
                <c:pt idx="17">
                  <c:v>6.3419810810964083</c:v>
                </c:pt>
                <c:pt idx="18">
                  <c:v>6.3164330490300351</c:v>
                </c:pt>
                <c:pt idx="19">
                  <c:v>6.2865963589107263</c:v>
                </c:pt>
                <c:pt idx="20">
                  <c:v>6.2481936117740275</c:v>
                </c:pt>
                <c:pt idx="21">
                  <c:v>6.1978736998547506</c:v>
                </c:pt>
                <c:pt idx="22">
                  <c:v>6.1326432398226309</c:v>
                </c:pt>
                <c:pt idx="23">
                  <c:v>6.0515722767328022</c:v>
                </c:pt>
                <c:pt idx="24">
                  <c:v>5.9517024264868645</c:v>
                </c:pt>
                <c:pt idx="25">
                  <c:v>5.8299845691577197</c:v>
                </c:pt>
                <c:pt idx="26">
                  <c:v>5.6826548311501357</c:v>
                </c:pt>
                <c:pt idx="27">
                  <c:v>5.5136019605825242</c:v>
                </c:pt>
                <c:pt idx="28">
                  <c:v>5.3263384079008604</c:v>
                </c:pt>
                <c:pt idx="29">
                  <c:v>5.1242911036444054</c:v>
                </c:pt>
                <c:pt idx="30">
                  <c:v>4.9200681003627373</c:v>
                </c:pt>
                <c:pt idx="31">
                  <c:v>4.7073407477607239</c:v>
                </c:pt>
                <c:pt idx="32">
                  <c:v>4.4945986454543778</c:v>
                </c:pt>
                <c:pt idx="33">
                  <c:v>4.2820869865881335</c:v>
                </c:pt>
                <c:pt idx="34">
                  <c:v>4.0745987138686255</c:v>
                </c:pt>
                <c:pt idx="35">
                  <c:v>3.8790877226470295</c:v>
                </c:pt>
                <c:pt idx="36">
                  <c:v>3.6990875039933937</c:v>
                </c:pt>
                <c:pt idx="37">
                  <c:v>3.5355922844763463</c:v>
                </c:pt>
                <c:pt idx="38">
                  <c:v>3.3870195599491768</c:v>
                </c:pt>
                <c:pt idx="39">
                  <c:v>3.2560094291874906</c:v>
                </c:pt>
                <c:pt idx="40">
                  <c:v>3.1488895220480533</c:v>
                </c:pt>
                <c:pt idx="41">
                  <c:v>3.0590204557826897</c:v>
                </c:pt>
                <c:pt idx="42">
                  <c:v>2.9849442474536696</c:v>
                </c:pt>
                <c:pt idx="43">
                  <c:v>2.9302858160878444</c:v>
                </c:pt>
                <c:pt idx="44">
                  <c:v>2.8856795248194449</c:v>
                </c:pt>
                <c:pt idx="45">
                  <c:v>2.857324800238529</c:v>
                </c:pt>
                <c:pt idx="46">
                  <c:v>2.8443502947034607</c:v>
                </c:pt>
                <c:pt idx="47">
                  <c:v>2.8447489718114856</c:v>
                </c:pt>
                <c:pt idx="48">
                  <c:v>2.8562933329543143</c:v>
                </c:pt>
                <c:pt idx="49">
                  <c:v>2.8724098076469691</c:v>
                </c:pt>
                <c:pt idx="50">
                  <c:v>2.8919040536346468</c:v>
                </c:pt>
                <c:pt idx="51">
                  <c:v>2.9041776109305211</c:v>
                </c:pt>
                <c:pt idx="52">
                  <c:v>2.9088562218278637</c:v>
                </c:pt>
                <c:pt idx="53">
                  <c:v>2.9013341762857183</c:v>
                </c:pt>
                <c:pt idx="54">
                  <c:v>2.8823145448493572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6E-4488-9EA3-3BAD54114375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South Asia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Data!$B$1:$BD$1</c:f>
              <c:numCache>
                <c:formatCode>General</c:formatCod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numCache>
            </c:numRef>
          </c:cat>
          <c:val>
            <c:numRef>
              <c:f>Data!$B$5:$BD$5</c:f>
              <c:numCache>
                <c:formatCode>General</c:formatCode>
                <c:ptCount val="55"/>
                <c:pt idx="0">
                  <c:v>6.0456580062669536</c:v>
                </c:pt>
                <c:pt idx="1">
                  <c:v>6.0452592846075355</c:v>
                </c:pt>
                <c:pt idx="2">
                  <c:v>6.0408877885185701</c:v>
                </c:pt>
                <c:pt idx="3">
                  <c:v>6.0318992406796648</c:v>
                </c:pt>
                <c:pt idx="4">
                  <c:v>6.0167665943693551</c:v>
                </c:pt>
                <c:pt idx="5">
                  <c:v>5.994911176532681</c:v>
                </c:pt>
                <c:pt idx="6">
                  <c:v>5.9671589097927837</c:v>
                </c:pt>
                <c:pt idx="7">
                  <c:v>5.9331222202400156</c:v>
                </c:pt>
                <c:pt idx="8">
                  <c:v>5.8933879501908928</c:v>
                </c:pt>
                <c:pt idx="9">
                  <c:v>5.8481911072378976</c:v>
                </c:pt>
                <c:pt idx="10">
                  <c:v>5.7975115130436619</c:v>
                </c:pt>
                <c:pt idx="11">
                  <c:v>5.74031548374934</c:v>
                </c:pt>
                <c:pt idx="12">
                  <c:v>5.6768912329378356</c:v>
                </c:pt>
                <c:pt idx="13">
                  <c:v>5.6079028440372838</c:v>
                </c:pt>
                <c:pt idx="14">
                  <c:v>5.5352360553449236</c:v>
                </c:pt>
                <c:pt idx="15">
                  <c:v>5.4609443251916474</c:v>
                </c:pt>
                <c:pt idx="16">
                  <c:v>5.3887222472813434</c:v>
                </c:pt>
                <c:pt idx="17">
                  <c:v>5.3185628177746098</c:v>
                </c:pt>
                <c:pt idx="18">
                  <c:v>5.2515931990503466</c:v>
                </c:pt>
                <c:pt idx="19">
                  <c:v>5.1874087804297675</c:v>
                </c:pt>
                <c:pt idx="20">
                  <c:v>5.1252275516042776</c:v>
                </c:pt>
                <c:pt idx="21">
                  <c:v>5.0616612512489425</c:v>
                </c:pt>
                <c:pt idx="22">
                  <c:v>4.9948650051244927</c:v>
                </c:pt>
                <c:pt idx="23">
                  <c:v>4.9228495953017282</c:v>
                </c:pt>
                <c:pt idx="24">
                  <c:v>4.84559400291361</c:v>
                </c:pt>
                <c:pt idx="25">
                  <c:v>4.7620944214760588</c:v>
                </c:pt>
                <c:pt idx="26">
                  <c:v>4.6723230866919714</c:v>
                </c:pt>
                <c:pt idx="27">
                  <c:v>4.5783939023970808</c:v>
                </c:pt>
                <c:pt idx="28">
                  <c:v>4.4822365517407139</c:v>
                </c:pt>
                <c:pt idx="29">
                  <c:v>4.384280136445974</c:v>
                </c:pt>
                <c:pt idx="30">
                  <c:v>4.2875586009633677</c:v>
                </c:pt>
                <c:pt idx="31">
                  <c:v>4.1932390308602088</c:v>
                </c:pt>
                <c:pt idx="32">
                  <c:v>4.1023656377075728</c:v>
                </c:pt>
                <c:pt idx="33">
                  <c:v>4.015125083423869</c:v>
                </c:pt>
                <c:pt idx="34">
                  <c:v>3.9317351531575091</c:v>
                </c:pt>
                <c:pt idx="35">
                  <c:v>3.8512075001659443</c:v>
                </c:pt>
                <c:pt idx="36">
                  <c:v>3.7723613578344515</c:v>
                </c:pt>
                <c:pt idx="37">
                  <c:v>3.694445897171835</c:v>
                </c:pt>
                <c:pt idx="38">
                  <c:v>3.6166925499563609</c:v>
                </c:pt>
                <c:pt idx="39">
                  <c:v>3.5388329202474602</c:v>
                </c:pt>
                <c:pt idx="40">
                  <c:v>3.461031706460334</c:v>
                </c:pt>
                <c:pt idx="41">
                  <c:v>3.3843752097620707</c:v>
                </c:pt>
                <c:pt idx="42">
                  <c:v>3.3089749786351987</c:v>
                </c:pt>
                <c:pt idx="43">
                  <c:v>3.2356796763341023</c:v>
                </c:pt>
                <c:pt idx="44">
                  <c:v>3.1643003078015428</c:v>
                </c:pt>
                <c:pt idx="45">
                  <c:v>3.093909654067768</c:v>
                </c:pt>
                <c:pt idx="46">
                  <c:v>3.0246611181657741</c:v>
                </c:pt>
                <c:pt idx="47">
                  <c:v>2.9561871119230489</c:v>
                </c:pt>
                <c:pt idx="48">
                  <c:v>2.8873871793123298</c:v>
                </c:pt>
                <c:pt idx="49">
                  <c:v>2.8214338487807047</c:v>
                </c:pt>
                <c:pt idx="50">
                  <c:v>2.7580552242578884</c:v>
                </c:pt>
                <c:pt idx="51">
                  <c:v>2.6995114091111443</c:v>
                </c:pt>
                <c:pt idx="52">
                  <c:v>2.6460211586854028</c:v>
                </c:pt>
                <c:pt idx="53">
                  <c:v>2.5990885134663797</c:v>
                </c:pt>
                <c:pt idx="54">
                  <c:v>2.5576526182918005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96E-4488-9EA3-3BAD54114375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SSA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marker>
            <c:symbol val="none"/>
          </c:marker>
          <c:dPt>
            <c:idx val="46"/>
            <c:bubble3D val="0"/>
            <c:extLst>
              <c:ext xmlns:c16="http://schemas.microsoft.com/office/drawing/2014/chart" uri="{C3380CC4-5D6E-409C-BE32-E72D297353CC}">
                <c16:uniqueId val="{00000004-796E-4488-9EA3-3BAD54114375}"/>
              </c:ext>
            </c:extLst>
          </c:dPt>
          <c:dPt>
            <c:idx val="51"/>
            <c:bubble3D val="0"/>
            <c:extLst>
              <c:ext xmlns:c16="http://schemas.microsoft.com/office/drawing/2014/chart" uri="{C3380CC4-5D6E-409C-BE32-E72D297353CC}">
                <c16:uniqueId val="{00000005-796E-4488-9EA3-3BAD54114375}"/>
              </c:ext>
            </c:extLst>
          </c:dPt>
          <c:cat>
            <c:numRef>
              <c:f>Data!$B$1:$BD$1</c:f>
              <c:numCache>
                <c:formatCode>General</c:formatCod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numCache>
            </c:numRef>
          </c:cat>
          <c:val>
            <c:numRef>
              <c:f>Data!$B$6:$BD$6</c:f>
              <c:numCache>
                <c:formatCode>General</c:formatCode>
                <c:ptCount val="55"/>
                <c:pt idx="0">
                  <c:v>6.6200442143152971</c:v>
                </c:pt>
                <c:pt idx="1">
                  <c:v>6.6316408659305575</c:v>
                </c:pt>
                <c:pt idx="2">
                  <c:v>6.64172882932405</c:v>
                </c:pt>
                <c:pt idx="3">
                  <c:v>6.6503917304839657</c:v>
                </c:pt>
                <c:pt idx="4">
                  <c:v>6.6573748663227867</c:v>
                </c:pt>
                <c:pt idx="5">
                  <c:v>6.664019698216749</c:v>
                </c:pt>
                <c:pt idx="6">
                  <c:v>6.6715910100723228</c:v>
                </c:pt>
                <c:pt idx="7">
                  <c:v>6.6818393040887045</c:v>
                </c:pt>
                <c:pt idx="8">
                  <c:v>6.6950729804511688</c:v>
                </c:pt>
                <c:pt idx="9">
                  <c:v>6.7111001736092559</c:v>
                </c:pt>
                <c:pt idx="10">
                  <c:v>6.7288014015693074</c:v>
                </c:pt>
                <c:pt idx="11">
                  <c:v>6.7469948705383</c:v>
                </c:pt>
                <c:pt idx="12">
                  <c:v>6.7643990684536153</c:v>
                </c:pt>
                <c:pt idx="13">
                  <c:v>6.7788338035452815</c:v>
                </c:pt>
                <c:pt idx="14">
                  <c:v>6.7895080896885656</c:v>
                </c:pt>
                <c:pt idx="15">
                  <c:v>6.7955716730282685</c:v>
                </c:pt>
                <c:pt idx="16">
                  <c:v>6.7969110413306764</c:v>
                </c:pt>
                <c:pt idx="17">
                  <c:v>6.7939174470910046</c:v>
                </c:pt>
                <c:pt idx="18">
                  <c:v>6.7868588510712931</c:v>
                </c:pt>
                <c:pt idx="19">
                  <c:v>6.7760231969522602</c:v>
                </c:pt>
                <c:pt idx="20">
                  <c:v>6.7609779344875758</c:v>
                </c:pt>
                <c:pt idx="21">
                  <c:v>6.7414810761490509</c:v>
                </c:pt>
                <c:pt idx="22">
                  <c:v>6.7179870565145912</c:v>
                </c:pt>
                <c:pt idx="23">
                  <c:v>6.6908717922470382</c:v>
                </c:pt>
                <c:pt idx="24">
                  <c:v>6.6596476539995226</c:v>
                </c:pt>
                <c:pt idx="25">
                  <c:v>6.6238761648362896</c:v>
                </c:pt>
                <c:pt idx="26">
                  <c:v>6.5827336101517595</c:v>
                </c:pt>
                <c:pt idx="27">
                  <c:v>6.5357352086830751</c:v>
                </c:pt>
                <c:pt idx="28">
                  <c:v>6.4830592312534785</c:v>
                </c:pt>
                <c:pt idx="29">
                  <c:v>6.4253285798195394</c:v>
                </c:pt>
                <c:pt idx="30">
                  <c:v>6.3640222618049833</c:v>
                </c:pt>
                <c:pt idx="31">
                  <c:v>6.2983628119083619</c:v>
                </c:pt>
                <c:pt idx="32">
                  <c:v>6.2330294573740144</c:v>
                </c:pt>
                <c:pt idx="33">
                  <c:v>6.1687419370858443</c:v>
                </c:pt>
                <c:pt idx="34">
                  <c:v>6.1076811370967272</c:v>
                </c:pt>
                <c:pt idx="35">
                  <c:v>6.0498059704601737</c:v>
                </c:pt>
                <c:pt idx="36">
                  <c:v>5.9950229162249116</c:v>
                </c:pt>
                <c:pt idx="37">
                  <c:v>5.9426011686754148</c:v>
                </c:pt>
                <c:pt idx="38">
                  <c:v>5.8919071607614208</c:v>
                </c:pt>
                <c:pt idx="39">
                  <c:v>5.8425861425271943</c:v>
                </c:pt>
                <c:pt idx="40">
                  <c:v>5.7934600977207635</c:v>
                </c:pt>
                <c:pt idx="41">
                  <c:v>5.7445343247402816</c:v>
                </c:pt>
                <c:pt idx="42">
                  <c:v>5.6967291012877359</c:v>
                </c:pt>
                <c:pt idx="43">
                  <c:v>5.6463031642353823</c:v>
                </c:pt>
                <c:pt idx="44">
                  <c:v>5.5937625910923803</c:v>
                </c:pt>
                <c:pt idx="45">
                  <c:v>5.5385000300471559</c:v>
                </c:pt>
                <c:pt idx="46">
                  <c:v>5.4805411531548698</c:v>
                </c:pt>
                <c:pt idx="47">
                  <c:v>5.4212168131389333</c:v>
                </c:pt>
                <c:pt idx="48">
                  <c:v>5.3613123728228587</c:v>
                </c:pt>
                <c:pt idx="49">
                  <c:v>5.3005478430629314</c:v>
                </c:pt>
                <c:pt idx="50">
                  <c:v>5.2386176794812238</c:v>
                </c:pt>
                <c:pt idx="51">
                  <c:v>5.174423369522283</c:v>
                </c:pt>
                <c:pt idx="52">
                  <c:v>5.108488252909769</c:v>
                </c:pt>
                <c:pt idx="53">
                  <c:v>5.0405985586343771</c:v>
                </c:pt>
                <c:pt idx="54">
                  <c:v>4.9715203611033187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96E-4488-9EA3-3BAD54114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234880"/>
        <c:axId val="156236416"/>
      </c:lineChart>
      <c:catAx>
        <c:axId val="15623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>
                <a:lumMod val="75000"/>
              </a:schemeClr>
            </a:solidFill>
          </a:ln>
        </c:spPr>
        <c:txPr>
          <a:bodyPr/>
          <a:lstStyle/>
          <a:p>
            <a:pPr>
              <a:defRPr sz="1400">
                <a:solidFill>
                  <a:sysClr val="windowText" lastClr="000000"/>
                </a:solidFill>
              </a:defRPr>
            </a:pPr>
            <a:endParaRPr lang="en-US"/>
          </a:p>
        </c:txPr>
        <c:crossAx val="156236416"/>
        <c:crosses val="autoZero"/>
        <c:auto val="1"/>
        <c:lblAlgn val="ctr"/>
        <c:lblOffset val="100"/>
        <c:tickLblSkip val="5"/>
        <c:noMultiLvlLbl val="0"/>
      </c:catAx>
      <c:valAx>
        <c:axId val="15623641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r>
                  <a:rPr lang="en-US" sz="1600">
                    <a:solidFill>
                      <a:schemeClr val="bg1"/>
                    </a:solidFill>
                  </a:rPr>
                  <a:t>Births</a:t>
                </a:r>
                <a:r>
                  <a:rPr lang="en-US" sz="1600" baseline="0">
                    <a:solidFill>
                      <a:schemeClr val="bg1"/>
                    </a:solidFill>
                  </a:rPr>
                  <a:t> per woman</a:t>
                </a:r>
                <a:endParaRPr lang="en-US" sz="1600">
                  <a:solidFill>
                    <a:schemeClr val="bg1"/>
                  </a:solidFill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3175">
            <a:noFill/>
          </a:ln>
        </c:spPr>
        <c:txPr>
          <a:bodyPr/>
          <a:lstStyle/>
          <a:p>
            <a:pPr>
              <a:defRPr sz="1400">
                <a:solidFill>
                  <a:sysClr val="windowText" lastClr="000000"/>
                </a:solidFill>
              </a:defRPr>
            </a:pPr>
            <a:endParaRPr lang="en-US"/>
          </a:p>
        </c:txPr>
        <c:crossAx val="15623488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000">
              <a:solidFill>
                <a:sysClr val="windowText" lastClr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>
        <a:lumMod val="95000"/>
      </a:schemeClr>
    </a:solidFill>
  </c:sp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'[distribution of per capita growth rates.xlsx]Data'!$BA$2</c:f>
              <c:strCache>
                <c:ptCount val="1"/>
                <c:pt idx="0">
                  <c:v>1975-1994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'[distribution of per capita growth rates.xlsx]Data'!$AZ$3:$AZ$9</c:f>
              <c:strCache>
                <c:ptCount val="7"/>
                <c:pt idx="0">
                  <c:v>Less than -1.0%</c:v>
                </c:pt>
                <c:pt idx="1">
                  <c:v>Lless than 0%</c:v>
                </c:pt>
                <c:pt idx="2">
                  <c:v>Greater than zero</c:v>
                </c:pt>
                <c:pt idx="3">
                  <c:v>Greater than 1%</c:v>
                </c:pt>
                <c:pt idx="4">
                  <c:v>Greater than 2%</c:v>
                </c:pt>
                <c:pt idx="5">
                  <c:v>Greater than 3%</c:v>
                </c:pt>
                <c:pt idx="6">
                  <c:v>Greater than 4%</c:v>
                </c:pt>
              </c:strCache>
            </c:strRef>
          </c:cat>
          <c:val>
            <c:numRef>
              <c:f>'[distribution of per capita growth rates.xlsx]Data'!$BA$3:$BA$9</c:f>
              <c:numCache>
                <c:formatCode>General</c:formatCode>
                <c:ptCount val="7"/>
                <c:pt idx="0">
                  <c:v>16</c:v>
                </c:pt>
                <c:pt idx="1">
                  <c:v>8</c:v>
                </c:pt>
                <c:pt idx="2">
                  <c:v>8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04-44D7-A0C9-F0B792340105}"/>
            </c:ext>
          </c:extLst>
        </c:ser>
        <c:ser>
          <c:idx val="1"/>
          <c:order val="1"/>
          <c:tx>
            <c:strRef>
              <c:f>'[distribution of per capita growth rates.xlsx]Data'!$BB$2</c:f>
              <c:strCache>
                <c:ptCount val="1"/>
                <c:pt idx="0">
                  <c:v>1995-2016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'[distribution of per capita growth rates.xlsx]Data'!$AZ$3:$AZ$9</c:f>
              <c:strCache>
                <c:ptCount val="7"/>
                <c:pt idx="0">
                  <c:v>Less than -1.0%</c:v>
                </c:pt>
                <c:pt idx="1">
                  <c:v>Lless than 0%</c:v>
                </c:pt>
                <c:pt idx="2">
                  <c:v>Greater than zero</c:v>
                </c:pt>
                <c:pt idx="3">
                  <c:v>Greater than 1%</c:v>
                </c:pt>
                <c:pt idx="4">
                  <c:v>Greater than 2%</c:v>
                </c:pt>
                <c:pt idx="5">
                  <c:v>Greater than 3%</c:v>
                </c:pt>
                <c:pt idx="6">
                  <c:v>Greater than 4%</c:v>
                </c:pt>
              </c:strCache>
            </c:strRef>
          </c:cat>
          <c:val>
            <c:numRef>
              <c:f>'[distribution of per capita growth rates.xlsx]Data'!$BB$3:$BB$9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8</c:v>
                </c:pt>
                <c:pt idx="5">
                  <c:v>6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04-44D7-A0C9-F0B792340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171160"/>
        <c:axId val="548171488"/>
      </c:barChart>
      <c:catAx>
        <c:axId val="548171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171488"/>
        <c:crosses val="autoZero"/>
        <c:auto val="1"/>
        <c:lblAlgn val="ctr"/>
        <c:lblOffset val="100"/>
        <c:noMultiLvlLbl val="0"/>
      </c:catAx>
      <c:valAx>
        <c:axId val="54817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171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51881014873141"/>
          <c:y val="6.3495552639253425E-2"/>
          <c:w val="0.82637007874015744"/>
          <c:h val="0.85070645923448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'[basic indicators for M7 analysis.xlsx]Data'!$AE$862</c:f>
              <c:strCache>
                <c:ptCount val="1"/>
                <c:pt idx="0">
                  <c:v>M7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'[basic indicators for M7 analysis.xlsx]Data'!$AD$863:$AD$868</c:f>
              <c:strCache>
                <c:ptCount val="6"/>
                <c:pt idx="0">
                  <c:v>GDP</c:v>
                </c:pt>
                <c:pt idx="1">
                  <c:v>GDP per capita</c:v>
                </c:pt>
                <c:pt idx="2">
                  <c:v>Agriculture</c:v>
                </c:pt>
                <c:pt idx="3">
                  <c:v>Industry</c:v>
                </c:pt>
                <c:pt idx="4">
                  <c:v>Manufacturing</c:v>
                </c:pt>
                <c:pt idx="5">
                  <c:v>Services</c:v>
                </c:pt>
              </c:strCache>
            </c:strRef>
          </c:cat>
          <c:val>
            <c:numRef>
              <c:f>'[basic indicators for M7 analysis.xlsx]Data'!$AE$863:$AE$868</c:f>
              <c:numCache>
                <c:formatCode>General</c:formatCode>
                <c:ptCount val="6"/>
                <c:pt idx="0">
                  <c:v>7.1763818360494476</c:v>
                </c:pt>
                <c:pt idx="1">
                  <c:v>4.0944203320568233</c:v>
                </c:pt>
                <c:pt idx="2">
                  <c:v>5.1164899604492522</c:v>
                </c:pt>
                <c:pt idx="3">
                  <c:v>9.7622984051203137</c:v>
                </c:pt>
                <c:pt idx="4">
                  <c:v>7.3868581209668687</c:v>
                </c:pt>
                <c:pt idx="5">
                  <c:v>7.9365593661935527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58-48AB-92F8-BFFE76EF7741}"/>
            </c:ext>
          </c:extLst>
        </c:ser>
        <c:ser>
          <c:idx val="1"/>
          <c:order val="1"/>
          <c:tx>
            <c:strRef>
              <c:f>'[basic indicators for M7 analysis.xlsx]Data'!$AF$862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'[basic indicators for M7 analysis.xlsx]Data'!$AD$863:$AD$868</c:f>
              <c:strCache>
                <c:ptCount val="6"/>
                <c:pt idx="0">
                  <c:v>GDP</c:v>
                </c:pt>
                <c:pt idx="1">
                  <c:v>GDP per capita</c:v>
                </c:pt>
                <c:pt idx="2">
                  <c:v>Agriculture</c:v>
                </c:pt>
                <c:pt idx="3">
                  <c:v>Industry</c:v>
                </c:pt>
                <c:pt idx="4">
                  <c:v>Manufacturing</c:v>
                </c:pt>
                <c:pt idx="5">
                  <c:v>Services</c:v>
                </c:pt>
              </c:strCache>
            </c:strRef>
          </c:cat>
          <c:val>
            <c:numRef>
              <c:f>'[basic indicators for M7 analysis.xlsx]Data'!$AF$863:$AF$868</c:f>
              <c:numCache>
                <c:formatCode>General</c:formatCode>
                <c:ptCount val="6"/>
                <c:pt idx="0">
                  <c:v>4.078255892805501</c:v>
                </c:pt>
                <c:pt idx="1">
                  <c:v>1.5169813375022161</c:v>
                </c:pt>
                <c:pt idx="2">
                  <c:v>2.6799769666177924</c:v>
                </c:pt>
                <c:pt idx="3">
                  <c:v>4.0462748923278768</c:v>
                </c:pt>
                <c:pt idx="4">
                  <c:v>3.3075157908175679</c:v>
                </c:pt>
                <c:pt idx="5">
                  <c:v>4.5951993650918119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58-48AB-92F8-BFFE76EF7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3675424"/>
        <c:axId val="543669192"/>
      </c:barChart>
      <c:catAx>
        <c:axId val="54367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669192"/>
        <c:crosses val="autoZero"/>
        <c:auto val="1"/>
        <c:lblAlgn val="ctr"/>
        <c:lblOffset val="100"/>
        <c:noMultiLvlLbl val="0"/>
      </c:catAx>
      <c:valAx>
        <c:axId val="543669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Annual</a:t>
                </a:r>
                <a:r>
                  <a:rPr lang="en-US" sz="1400" baseline="0">
                    <a:solidFill>
                      <a:schemeClr val="tx1"/>
                    </a:solidFill>
                  </a:rPr>
                  <a:t> Average Growth (%)</a:t>
                </a:r>
                <a:endParaRPr lang="en-US" sz="14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67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2905948678475954"/>
          <c:y val="8.6738228157059602E-2"/>
          <c:w val="0.35218475332591354"/>
          <c:h val="0.105145430654070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'[basic indicators for M7 analysis.xlsx]Data'!$AA$897:$AA$903</c:f>
              <c:strCache>
                <c:ptCount val="7"/>
                <c:pt idx="0">
                  <c:v>Population</c:v>
                </c:pt>
                <c:pt idx="1">
                  <c:v>GDP per capita</c:v>
                </c:pt>
                <c:pt idx="2">
                  <c:v>Exports</c:v>
                </c:pt>
                <c:pt idx="3">
                  <c:v>Government</c:v>
                </c:pt>
                <c:pt idx="4">
                  <c:v>Investment</c:v>
                </c:pt>
                <c:pt idx="5">
                  <c:v>Private Investment</c:v>
                </c:pt>
                <c:pt idx="6">
                  <c:v>Gross saving</c:v>
                </c:pt>
              </c:strCache>
            </c:strRef>
          </c:cat>
          <c:val>
            <c:numRef>
              <c:f>'[basic indicators for M7 analysis.xlsx]Data'!$AB$897:$AB$903</c:f>
              <c:numCache>
                <c:formatCode>General</c:formatCode>
                <c:ptCount val="7"/>
                <c:pt idx="0">
                  <c:v>1.8997336060162358</c:v>
                </c:pt>
                <c:pt idx="1">
                  <c:v>0.38706389659975821</c:v>
                </c:pt>
                <c:pt idx="2">
                  <c:v>0.58778940662066137</c:v>
                </c:pt>
                <c:pt idx="3">
                  <c:v>1.0526354150452439</c:v>
                </c:pt>
                <c:pt idx="4">
                  <c:v>1.2164927966649801</c:v>
                </c:pt>
                <c:pt idx="5">
                  <c:v>1.0662127865940814</c:v>
                </c:pt>
                <c:pt idx="6">
                  <c:v>1.0197011622749717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FE-40AD-AAD2-3DA67F088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5275416"/>
        <c:axId val="515275744"/>
      </c:barChart>
      <c:catAx>
        <c:axId val="515275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275744"/>
        <c:crosses val="autoZero"/>
        <c:auto val="1"/>
        <c:lblAlgn val="ctr"/>
        <c:lblOffset val="100"/>
        <c:noMultiLvlLbl val="0"/>
      </c:catAx>
      <c:valAx>
        <c:axId val="51527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Ratio</a:t>
                </a:r>
                <a:r>
                  <a:rPr lang="en-US" sz="1400" baseline="0"/>
                  <a:t> of M7 to Other SSA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27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'[basic indicators for M7 analysis.xlsx]Data'!$AC$935</c:f>
              <c:strCache>
                <c:ptCount val="1"/>
                <c:pt idx="0">
                  <c:v>M7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'[basic indicators for M7 analysis.xlsx]Data'!$AB$936:$AB$939</c:f>
              <c:strCache>
                <c:ptCount val="4"/>
                <c:pt idx="0">
                  <c:v>economic management</c:v>
                </c:pt>
                <c:pt idx="1">
                  <c:v>fiscal policy rating</c:v>
                </c:pt>
                <c:pt idx="2">
                  <c:v>macroeconomic management</c:v>
                </c:pt>
                <c:pt idx="3">
                  <c:v>property rights</c:v>
                </c:pt>
              </c:strCache>
            </c:strRef>
          </c:cat>
          <c:val>
            <c:numRef>
              <c:f>'[basic indicators for M7 analysis.xlsx]Data'!$AC$936:$AC$939</c:f>
              <c:numCache>
                <c:formatCode>General</c:formatCode>
                <c:ptCount val="4"/>
                <c:pt idx="0">
                  <c:v>3.9686509126984135</c:v>
                </c:pt>
                <c:pt idx="1">
                  <c:v>3.9226190476190474</c:v>
                </c:pt>
                <c:pt idx="2">
                  <c:v>4.0178571428571423</c:v>
                </c:pt>
                <c:pt idx="3">
                  <c:v>3.2916666666666661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D-4A45-A8A1-10CC151DE502}"/>
            </c:ext>
          </c:extLst>
        </c:ser>
        <c:ser>
          <c:idx val="1"/>
          <c:order val="1"/>
          <c:tx>
            <c:strRef>
              <c:f>'[basic indicators for M7 analysis.xlsx]Data'!$AD$935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'[basic indicators for M7 analysis.xlsx]Data'!$AB$936:$AB$939</c:f>
              <c:strCache>
                <c:ptCount val="4"/>
                <c:pt idx="0">
                  <c:v>economic management</c:v>
                </c:pt>
                <c:pt idx="1">
                  <c:v>fiscal policy rating</c:v>
                </c:pt>
                <c:pt idx="2">
                  <c:v>macroeconomic management</c:v>
                </c:pt>
                <c:pt idx="3">
                  <c:v>property rights</c:v>
                </c:pt>
              </c:strCache>
            </c:strRef>
          </c:cat>
          <c:val>
            <c:numRef>
              <c:f>'[basic indicators for M7 analysis.xlsx]Data'!$AD$936:$AD$939</c:f>
              <c:numCache>
                <c:formatCode>General</c:formatCode>
                <c:ptCount val="4"/>
                <c:pt idx="0">
                  <c:v>2.6314814814814809</c:v>
                </c:pt>
                <c:pt idx="1">
                  <c:v>3.1631944444444442</c:v>
                </c:pt>
                <c:pt idx="2">
                  <c:v>3.4444995590828924</c:v>
                </c:pt>
                <c:pt idx="3">
                  <c:v>2.6081900352733687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2D-4A45-A8A1-10CC151DE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1620016"/>
        <c:axId val="521620344"/>
      </c:barChart>
      <c:catAx>
        <c:axId val="52162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620344"/>
        <c:crosses val="autoZero"/>
        <c:auto val="1"/>
        <c:lblAlgn val="ctr"/>
        <c:lblOffset val="100"/>
        <c:noMultiLvlLbl val="0"/>
      </c:catAx>
      <c:valAx>
        <c:axId val="521620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62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Sheet1!$D$2</c:f>
              <c:strCache>
                <c:ptCount val="1"/>
                <c:pt idx="0">
                  <c:v>Number of Poor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Sheet1!$B$3:$B$11</c:f>
              <c:numCache>
                <c:formatCode>General</c:formatCode>
                <c:ptCount val="9"/>
                <c:pt idx="0">
                  <c:v>1990</c:v>
                </c:pt>
                <c:pt idx="1">
                  <c:v>1993</c:v>
                </c:pt>
                <c:pt idx="2">
                  <c:v>1996</c:v>
                </c:pt>
                <c:pt idx="3">
                  <c:v>1999</c:v>
                </c:pt>
                <c:pt idx="4">
                  <c:v>2002</c:v>
                </c:pt>
                <c:pt idx="5">
                  <c:v>2005</c:v>
                </c:pt>
                <c:pt idx="6">
                  <c:v>2008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Sheet1!$D$3:$D$11</c:f>
              <c:numCache>
                <c:formatCode>General</c:formatCode>
                <c:ptCount val="9"/>
                <c:pt idx="0">
                  <c:v>287.60000000000002</c:v>
                </c:pt>
                <c:pt idx="1">
                  <c:v>336.08</c:v>
                </c:pt>
                <c:pt idx="2">
                  <c:v>349.27</c:v>
                </c:pt>
                <c:pt idx="3">
                  <c:v>399.01</c:v>
                </c:pt>
                <c:pt idx="4">
                  <c:v>399.01</c:v>
                </c:pt>
                <c:pt idx="5">
                  <c:v>381.66</c:v>
                </c:pt>
                <c:pt idx="6">
                  <c:v>391.53</c:v>
                </c:pt>
                <c:pt idx="7">
                  <c:v>398.34</c:v>
                </c:pt>
                <c:pt idx="8">
                  <c:v>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77-459E-87BD-4EC82C18A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8403328"/>
        <c:axId val="148404864"/>
      </c:barChart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Head Count Ratio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Sheet1!$B$3:$B$11</c:f>
              <c:numCache>
                <c:formatCode>General</c:formatCode>
                <c:ptCount val="9"/>
                <c:pt idx="0">
                  <c:v>1990</c:v>
                </c:pt>
                <c:pt idx="1">
                  <c:v>1993</c:v>
                </c:pt>
                <c:pt idx="2">
                  <c:v>1996</c:v>
                </c:pt>
                <c:pt idx="3">
                  <c:v>1999</c:v>
                </c:pt>
                <c:pt idx="4">
                  <c:v>2002</c:v>
                </c:pt>
                <c:pt idx="5">
                  <c:v>2005</c:v>
                </c:pt>
                <c:pt idx="6">
                  <c:v>2008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Sheet1!$C$3:$C$11</c:f>
              <c:numCache>
                <c:formatCode>General</c:formatCode>
                <c:ptCount val="9"/>
                <c:pt idx="0">
                  <c:v>56.8</c:v>
                </c:pt>
                <c:pt idx="1">
                  <c:v>56.75</c:v>
                </c:pt>
                <c:pt idx="2">
                  <c:v>61.06</c:v>
                </c:pt>
                <c:pt idx="3">
                  <c:v>58.53</c:v>
                </c:pt>
                <c:pt idx="4">
                  <c:v>57.05</c:v>
                </c:pt>
                <c:pt idx="5">
                  <c:v>50.46</c:v>
                </c:pt>
                <c:pt idx="6">
                  <c:v>47.81</c:v>
                </c:pt>
                <c:pt idx="7">
                  <c:v>46.11</c:v>
                </c:pt>
                <c:pt idx="8">
                  <c:v>40.99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77-459E-87BD-4EC82C18A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413056"/>
        <c:axId val="148411136"/>
      </c:lineChart>
      <c:catAx>
        <c:axId val="14840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04864"/>
        <c:crosses val="autoZero"/>
        <c:auto val="1"/>
        <c:lblAlgn val="ctr"/>
        <c:lblOffset val="100"/>
        <c:noMultiLvlLbl val="0"/>
      </c:catAx>
      <c:valAx>
        <c:axId val="14840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03328"/>
        <c:crosses val="autoZero"/>
        <c:crossBetween val="between"/>
      </c:valAx>
      <c:valAx>
        <c:axId val="14841113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13056"/>
        <c:crosses val="max"/>
        <c:crossBetween val="between"/>
      </c:valAx>
      <c:catAx>
        <c:axId val="148413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4111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'[Data_Extract_From_Worldwide_Governance_Indicators (4).xlsx]Data'!$E$278</c:f>
              <c:strCache>
                <c:ptCount val="1"/>
                <c:pt idx="0">
                  <c:v>M7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'[Data_Extract_From_Worldwide_Governance_Indicators (4).xlsx]Data'!$D$279:$D$284</c:f>
              <c:strCache>
                <c:ptCount val="6"/>
                <c:pt idx="0">
                  <c:v>Control of Corruption</c:v>
                </c:pt>
                <c:pt idx="1">
                  <c:v>Government Effectiveness</c:v>
                </c:pt>
                <c:pt idx="2">
                  <c:v>Political Stability</c:v>
                </c:pt>
                <c:pt idx="3">
                  <c:v>Regulatory Quality</c:v>
                </c:pt>
                <c:pt idx="4">
                  <c:v>Rule of Law</c:v>
                </c:pt>
                <c:pt idx="5">
                  <c:v>Voice and Accountability</c:v>
                </c:pt>
              </c:strCache>
            </c:strRef>
          </c:cat>
          <c:val>
            <c:numRef>
              <c:f>'[Data_Extract_From_Worldwide_Governance_Indicators (4).xlsx]Data'!$E$279:$E$284</c:f>
              <c:numCache>
                <c:formatCode>General</c:formatCode>
                <c:ptCount val="6"/>
                <c:pt idx="0">
                  <c:v>39.157605587490018</c:v>
                </c:pt>
                <c:pt idx="1">
                  <c:v>37.068777829881697</c:v>
                </c:pt>
                <c:pt idx="2">
                  <c:v>30.781955427593655</c:v>
                </c:pt>
                <c:pt idx="3">
                  <c:v>37.914300608256511</c:v>
                </c:pt>
                <c:pt idx="4">
                  <c:v>46.69230112953791</c:v>
                </c:pt>
                <c:pt idx="5">
                  <c:v>33.183538069800719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2C-45C2-9DFB-EF8AEA98072D}"/>
            </c:ext>
          </c:extLst>
        </c:ser>
        <c:ser>
          <c:idx val="1"/>
          <c:order val="1"/>
          <c:tx>
            <c:strRef>
              <c:f>'[Data_Extract_From_Worldwide_Governance_Indicators (4).xlsx]Data'!$F$278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'[Data_Extract_From_Worldwide_Governance_Indicators (4).xlsx]Data'!$D$279:$D$284</c:f>
              <c:strCache>
                <c:ptCount val="6"/>
                <c:pt idx="0">
                  <c:v>Control of Corruption</c:v>
                </c:pt>
                <c:pt idx="1">
                  <c:v>Government Effectiveness</c:v>
                </c:pt>
                <c:pt idx="2">
                  <c:v>Political Stability</c:v>
                </c:pt>
                <c:pt idx="3">
                  <c:v>Regulatory Quality</c:v>
                </c:pt>
                <c:pt idx="4">
                  <c:v>Rule of Law</c:v>
                </c:pt>
                <c:pt idx="5">
                  <c:v>Voice and Accountability</c:v>
                </c:pt>
              </c:strCache>
            </c:strRef>
          </c:cat>
          <c:val>
            <c:numRef>
              <c:f>'[Data_Extract_From_Worldwide_Governance_Indicators (4).xlsx]Data'!$F$279:$F$284</c:f>
              <c:numCache>
                <c:formatCode>General</c:formatCode>
                <c:ptCount val="6"/>
                <c:pt idx="0">
                  <c:v>25.945964703856891</c:v>
                </c:pt>
                <c:pt idx="1">
                  <c:v>25.945964703856891</c:v>
                </c:pt>
                <c:pt idx="2">
                  <c:v>32.141088490082765</c:v>
                </c:pt>
                <c:pt idx="3">
                  <c:v>28.707610478455365</c:v>
                </c:pt>
                <c:pt idx="4">
                  <c:v>36.142852197191118</c:v>
                </c:pt>
                <c:pt idx="5">
                  <c:v>30.985402451119437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2C-45C2-9DFB-EF8AEA980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5269840"/>
        <c:axId val="515270496"/>
      </c:barChart>
      <c:catAx>
        <c:axId val="51526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270496"/>
        <c:crosses val="autoZero"/>
        <c:auto val="1"/>
        <c:lblAlgn val="ctr"/>
        <c:lblOffset val="100"/>
        <c:noMultiLvlLbl val="0"/>
      </c:catAx>
      <c:valAx>
        <c:axId val="51527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Percentile</a:t>
                </a:r>
                <a:r>
                  <a:rPr lang="en-US" sz="1400" baseline="0"/>
                  <a:t> rank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26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'weoreptc (4)'!$F$1:$W$1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'weoreptc (4)'!$F$2:$W$2</c:f>
              <c:numCache>
                <c:formatCode>General</c:formatCode>
                <c:ptCount val="18"/>
                <c:pt idx="0">
                  <c:v>6.3789999999999996</c:v>
                </c:pt>
                <c:pt idx="1">
                  <c:v>6.3049999999999997</c:v>
                </c:pt>
                <c:pt idx="2">
                  <c:v>7.1150000000000002</c:v>
                </c:pt>
                <c:pt idx="3">
                  <c:v>5.923</c:v>
                </c:pt>
                <c:pt idx="4">
                  <c:v>3.91</c:v>
                </c:pt>
                <c:pt idx="5">
                  <c:v>6.9610000000000003</c:v>
                </c:pt>
                <c:pt idx="6">
                  <c:v>5.03</c:v>
                </c:pt>
                <c:pt idx="7">
                  <c:v>4.327</c:v>
                </c:pt>
                <c:pt idx="8">
                  <c:v>5.2880000000000003</c:v>
                </c:pt>
                <c:pt idx="9">
                  <c:v>5.1020000000000003</c:v>
                </c:pt>
                <c:pt idx="10">
                  <c:v>3.3620000000000001</c:v>
                </c:pt>
                <c:pt idx="11">
                  <c:v>1.4039999999999999</c:v>
                </c:pt>
                <c:pt idx="12">
                  <c:v>2.6360000000000001</c:v>
                </c:pt>
                <c:pt idx="13">
                  <c:v>3.5139999999999998</c:v>
                </c:pt>
                <c:pt idx="14">
                  <c:v>3.6139999999999999</c:v>
                </c:pt>
                <c:pt idx="15">
                  <c:v>3.7090000000000001</c:v>
                </c:pt>
                <c:pt idx="16">
                  <c:v>3.746</c:v>
                </c:pt>
                <c:pt idx="17">
                  <c:v>3.931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2D-4219-AC47-3071E67F2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761920"/>
        <c:axId val="157763456"/>
      </c:lineChart>
      <c:catAx>
        <c:axId val="15776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763456"/>
        <c:crosses val="autoZero"/>
        <c:auto val="1"/>
        <c:lblAlgn val="ctr"/>
        <c:lblOffset val="100"/>
        <c:noMultiLvlLbl val="0"/>
      </c:catAx>
      <c:valAx>
        <c:axId val="15776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76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trendline>
            <c:spPr>
              <a:ln w="571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'[long term global growth.xlsx]Data'!$F$1:$BH$1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cat>
          <c:val>
            <c:numRef>
              <c:f>'[long term global growth.xlsx]Data'!$F$2:$BH$2</c:f>
              <c:numCache>
                <c:formatCode>General</c:formatCode>
                <c:ptCount val="55"/>
                <c:pt idx="0">
                  <c:v>4.3139200224903362</c:v>
                </c:pt>
                <c:pt idx="1">
                  <c:v>5.5544348736558078</c:v>
                </c:pt>
                <c:pt idx="2">
                  <c:v>5.2033987450693928</c:v>
                </c:pt>
                <c:pt idx="3">
                  <c:v>6.6552145988048039</c:v>
                </c:pt>
                <c:pt idx="4">
                  <c:v>5.5695184935928381</c:v>
                </c:pt>
                <c:pt idx="5">
                  <c:v>5.784677482686206</c:v>
                </c:pt>
                <c:pt idx="6">
                  <c:v>4.406789325809342</c:v>
                </c:pt>
                <c:pt idx="7">
                  <c:v>6.1787589574309862</c:v>
                </c:pt>
                <c:pt idx="8">
                  <c:v>6.1171570245920606</c:v>
                </c:pt>
                <c:pt idx="9">
                  <c:v>4.3613526002336727</c:v>
                </c:pt>
                <c:pt idx="10">
                  <c:v>4.2580459561812489</c:v>
                </c:pt>
                <c:pt idx="11">
                  <c:v>5.6878892003090726</c:v>
                </c:pt>
                <c:pt idx="12">
                  <c:v>6.4671109073183715</c:v>
                </c:pt>
                <c:pt idx="13">
                  <c:v>1.9763601446584715</c:v>
                </c:pt>
                <c:pt idx="14">
                  <c:v>0.91083058631026859</c:v>
                </c:pt>
                <c:pt idx="15">
                  <c:v>5.2669538881076079</c:v>
                </c:pt>
                <c:pt idx="16">
                  <c:v>4.0010537291721704</c:v>
                </c:pt>
                <c:pt idx="17">
                  <c:v>4.0905288667820514</c:v>
                </c:pt>
                <c:pt idx="18">
                  <c:v>4.1158424464469334</c:v>
                </c:pt>
                <c:pt idx="19">
                  <c:v>1.9819601582289579</c:v>
                </c:pt>
                <c:pt idx="20">
                  <c:v>1.9540364746564904</c:v>
                </c:pt>
                <c:pt idx="21">
                  <c:v>0.52894421111813017</c:v>
                </c:pt>
                <c:pt idx="22">
                  <c:v>2.5009065401659001</c:v>
                </c:pt>
                <c:pt idx="23">
                  <c:v>4.5602715903608697</c:v>
                </c:pt>
                <c:pt idx="24">
                  <c:v>3.9119828288256571</c:v>
                </c:pt>
                <c:pt idx="25">
                  <c:v>3.2455577258396033</c:v>
                </c:pt>
                <c:pt idx="26">
                  <c:v>3.6089511224965776</c:v>
                </c:pt>
                <c:pt idx="27">
                  <c:v>4.619194661657545</c:v>
                </c:pt>
                <c:pt idx="28">
                  <c:v>3.7607781304271413</c:v>
                </c:pt>
                <c:pt idx="29">
                  <c:v>2.94504691553648</c:v>
                </c:pt>
                <c:pt idx="30">
                  <c:v>1.3616781963769427</c:v>
                </c:pt>
                <c:pt idx="31">
                  <c:v>1.777292794799834</c:v>
                </c:pt>
                <c:pt idx="32">
                  <c:v>1.6431449658925885</c:v>
                </c:pt>
                <c:pt idx="33">
                  <c:v>3.0168496591329159</c:v>
                </c:pt>
                <c:pt idx="34">
                  <c:v>3.0500792894986546</c:v>
                </c:pt>
                <c:pt idx="35">
                  <c:v>3.3885012906185352</c:v>
                </c:pt>
                <c:pt idx="36">
                  <c:v>3.6784877789902453</c:v>
                </c:pt>
                <c:pt idx="37">
                  <c:v>2.5170704748204997</c:v>
                </c:pt>
                <c:pt idx="38">
                  <c:v>3.2886473949440926</c:v>
                </c:pt>
                <c:pt idx="39">
                  <c:v>4.3895794924109879</c:v>
                </c:pt>
                <c:pt idx="40">
                  <c:v>1.9663249958846762</c:v>
                </c:pt>
                <c:pt idx="41">
                  <c:v>2.1628236471203479</c:v>
                </c:pt>
                <c:pt idx="42">
                  <c:v>2.8818679637472968</c:v>
                </c:pt>
                <c:pt idx="43">
                  <c:v>4.4500007979383867</c:v>
                </c:pt>
                <c:pt idx="44">
                  <c:v>3.848092938107925</c:v>
                </c:pt>
                <c:pt idx="45">
                  <c:v>4.3389259541793308</c:v>
                </c:pt>
                <c:pt idx="46">
                  <c:v>4.2601814928874688</c:v>
                </c:pt>
                <c:pt idx="47">
                  <c:v>1.8292203862458649</c:v>
                </c:pt>
                <c:pt idx="48">
                  <c:v>-1.7030192540296269</c:v>
                </c:pt>
                <c:pt idx="49">
                  <c:v>4.3276769149011898</c:v>
                </c:pt>
                <c:pt idx="50">
                  <c:v>3.118490599403728</c:v>
                </c:pt>
                <c:pt idx="51">
                  <c:v>2.4182259850960293</c:v>
                </c:pt>
                <c:pt idx="52">
                  <c:v>2.5382024091427695</c:v>
                </c:pt>
                <c:pt idx="53">
                  <c:v>2.728414906328041</c:v>
                </c:pt>
                <c:pt idx="54">
                  <c:v>2.6853173417373313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31-4003-8ECA-57A4A4346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163456"/>
        <c:axId val="156165248"/>
      </c:lineChart>
      <c:catAx>
        <c:axId val="15616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165248"/>
        <c:crosses val="autoZero"/>
        <c:auto val="1"/>
        <c:lblAlgn val="ctr"/>
        <c:lblOffset val="100"/>
        <c:noMultiLvlLbl val="0"/>
      </c:catAx>
      <c:valAx>
        <c:axId val="15616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16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Data!$C$1:$X$1</c:f>
              <c:numCache>
                <c:formatCode>General</c:formatCode>
                <c:ptCount val="22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</c:numCache>
            </c:numRef>
          </c:cat>
          <c:val>
            <c:numRef>
              <c:f>Data!$C$2:$X$2</c:f>
              <c:numCache>
                <c:formatCode>General</c:formatCode>
                <c:ptCount val="22"/>
                <c:pt idx="0">
                  <c:v>15.020382622291006</c:v>
                </c:pt>
                <c:pt idx="1">
                  <c:v>16.203773450554227</c:v>
                </c:pt>
                <c:pt idx="2">
                  <c:v>14.597443184787284</c:v>
                </c:pt>
                <c:pt idx="3">
                  <c:v>15.095238236290879</c:v>
                </c:pt>
                <c:pt idx="4">
                  <c:v>15.476346426371684</c:v>
                </c:pt>
                <c:pt idx="5">
                  <c:v>13.83691550113145</c:v>
                </c:pt>
                <c:pt idx="6">
                  <c:v>11.896308158781084</c:v>
                </c:pt>
                <c:pt idx="7">
                  <c:v>12.423490652261135</c:v>
                </c:pt>
                <c:pt idx="8">
                  <c:v>11.556249871002933</c:v>
                </c:pt>
                <c:pt idx="9">
                  <c:v>8.554169888196979</c:v>
                </c:pt>
                <c:pt idx="10">
                  <c:v>6.842011728461439</c:v>
                </c:pt>
                <c:pt idx="11">
                  <c:v>8.9930691797193543</c:v>
                </c:pt>
                <c:pt idx="12">
                  <c:v>8.2791671982499047</c:v>
                </c:pt>
                <c:pt idx="13">
                  <c:v>4.6992415559474043</c:v>
                </c:pt>
                <c:pt idx="14">
                  <c:v>4.6336906116994969</c:v>
                </c:pt>
                <c:pt idx="15">
                  <c:v>4.9908421542122055</c:v>
                </c:pt>
                <c:pt idx="16">
                  <c:v>3.8208282600111318</c:v>
                </c:pt>
                <c:pt idx="17">
                  <c:v>4.0449331555583674</c:v>
                </c:pt>
                <c:pt idx="18">
                  <c:v>5.1964664147188362</c:v>
                </c:pt>
                <c:pt idx="19">
                  <c:v>6.1946758835151412</c:v>
                </c:pt>
                <c:pt idx="20">
                  <c:v>6.832002057914746</c:v>
                </c:pt>
                <c:pt idx="21">
                  <c:v>7.7242223272348545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F7-4C87-AF50-FF37DED5F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310144"/>
        <c:axId val="156332416"/>
      </c:lineChart>
      <c:catAx>
        <c:axId val="15631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332416"/>
        <c:crosses val="autoZero"/>
        <c:auto val="1"/>
        <c:lblAlgn val="ctr"/>
        <c:lblOffset val="100"/>
        <c:noMultiLvlLbl val="0"/>
      </c:catAx>
      <c:valAx>
        <c:axId val="15633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31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Data!$O$14</c:f>
              <c:strCache>
                <c:ptCount val="1"/>
                <c:pt idx="0">
                  <c:v>1960-1974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Data!$N$15:$N$19</c:f>
              <c:strCache>
                <c:ptCount val="5"/>
                <c:pt idx="0">
                  <c:v>Life expectancy </c:v>
                </c:pt>
                <c:pt idx="1">
                  <c:v>IMR</c:v>
                </c:pt>
                <c:pt idx="2">
                  <c:v>Crude death rate</c:v>
                </c:pt>
                <c:pt idx="3">
                  <c:v>Crude birth rate</c:v>
                </c:pt>
                <c:pt idx="4">
                  <c:v>Total fertility rate</c:v>
                </c:pt>
              </c:strCache>
            </c:strRef>
          </c:cat>
          <c:val>
            <c:numRef>
              <c:f>Data!$O$15:$O$19</c:f>
              <c:numCache>
                <c:formatCode>0.00</c:formatCode>
                <c:ptCount val="5"/>
                <c:pt idx="0">
                  <c:v>0.5712382113161274</c:v>
                </c:pt>
                <c:pt idx="1">
                  <c:v>-0.73157312759681847</c:v>
                </c:pt>
                <c:pt idx="2">
                  <c:v>-0.93993793935639447</c:v>
                </c:pt>
                <c:pt idx="3">
                  <c:v>-3.3685291059037947E-2</c:v>
                </c:pt>
                <c:pt idx="4">
                  <c:v>0.10779912041389839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DD-47B7-A012-62E161B6B969}"/>
            </c:ext>
          </c:extLst>
        </c:ser>
        <c:ser>
          <c:idx val="1"/>
          <c:order val="1"/>
          <c:tx>
            <c:strRef>
              <c:f>Data!$P$14</c:f>
              <c:strCache>
                <c:ptCount val="1"/>
                <c:pt idx="0">
                  <c:v>1975-1994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Data!$N$15:$N$19</c:f>
              <c:strCache>
                <c:ptCount val="5"/>
                <c:pt idx="0">
                  <c:v>Life expectancy </c:v>
                </c:pt>
                <c:pt idx="1">
                  <c:v>IMR</c:v>
                </c:pt>
                <c:pt idx="2">
                  <c:v>Crude death rate</c:v>
                </c:pt>
                <c:pt idx="3">
                  <c:v>Crude birth rate</c:v>
                </c:pt>
                <c:pt idx="4">
                  <c:v>Total fertility rate</c:v>
                </c:pt>
              </c:strCache>
            </c:strRef>
          </c:cat>
          <c:val>
            <c:numRef>
              <c:f>Data!$P$15:$P$19</c:f>
              <c:numCache>
                <c:formatCode>0.00</c:formatCode>
                <c:ptCount val="5"/>
                <c:pt idx="0">
                  <c:v>0.37139994842840807</c:v>
                </c:pt>
                <c:pt idx="1">
                  <c:v>-1.0045483377301268</c:v>
                </c:pt>
                <c:pt idx="2">
                  <c:v>-0.89682791668782569</c:v>
                </c:pt>
                <c:pt idx="3">
                  <c:v>-0.45345013963616898</c:v>
                </c:pt>
                <c:pt idx="4">
                  <c:v>-0.53219874593436467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DD-47B7-A012-62E161B6B969}"/>
            </c:ext>
          </c:extLst>
        </c:ser>
        <c:ser>
          <c:idx val="2"/>
          <c:order val="2"/>
          <c:tx>
            <c:strRef>
              <c:f>Data!$Q$14</c:f>
              <c:strCache>
                <c:ptCount val="1"/>
                <c:pt idx="0">
                  <c:v>1995-2014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Data!$N$15:$N$19</c:f>
              <c:strCache>
                <c:ptCount val="5"/>
                <c:pt idx="0">
                  <c:v>Life expectancy </c:v>
                </c:pt>
                <c:pt idx="1">
                  <c:v>IMR</c:v>
                </c:pt>
                <c:pt idx="2">
                  <c:v>Crude death rate</c:v>
                </c:pt>
                <c:pt idx="3">
                  <c:v>Crude birth rate</c:v>
                </c:pt>
                <c:pt idx="4">
                  <c:v>Total fertility rate</c:v>
                </c:pt>
              </c:strCache>
            </c:strRef>
          </c:cat>
          <c:val>
            <c:numRef>
              <c:f>Data!$Q$15:$Q$19</c:f>
              <c:numCache>
                <c:formatCode>0.00</c:formatCode>
                <c:ptCount val="5"/>
                <c:pt idx="0">
                  <c:v>0.80145898021006801</c:v>
                </c:pt>
                <c:pt idx="1">
                  <c:v>-2.8820378541053349</c:v>
                </c:pt>
                <c:pt idx="2">
                  <c:v>-2.1787796319468256</c:v>
                </c:pt>
                <c:pt idx="3">
                  <c:v>-0.70620882912698635</c:v>
                </c:pt>
                <c:pt idx="4">
                  <c:v>-0.97680463258820183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DD-47B7-A012-62E161B6B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21568"/>
        <c:axId val="7827456"/>
      </c:barChart>
      <c:catAx>
        <c:axId val="782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7456"/>
        <c:crosses val="autoZero"/>
        <c:auto val="1"/>
        <c:lblAlgn val="ctr"/>
        <c:lblOffset val="100"/>
        <c:noMultiLvlLbl val="0"/>
      </c:catAx>
      <c:valAx>
        <c:axId val="782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090271121274154E-2"/>
          <c:y val="6.046417457438941E-4"/>
          <c:w val="0.77530664916885395"/>
          <c:h val="0.79045016760964582"/>
        </c:manualLayout>
      </c:layout>
      <c:barChart>
        <c:barDir val="bar"/>
        <c:grouping val="clustered"/>
        <c:varyColors val="0"/>
        <c:ser>
          <c:idx val="0"/>
          <c:order val="0"/>
          <c:tx>
            <c:v>Flooring</c:v>
          </c:tx>
          <c:invertIfNegative val="0"/>
          <c:cat>
            <c:strRef>
              <c:f>Sheet1!$A$4:$A$13</c:f>
              <c:strCache>
                <c:ptCount val="10"/>
                <c:pt idx="0">
                  <c:v>Burkina Faso (1993-2003)</c:v>
                </c:pt>
                <c:pt idx="1">
                  <c:v>Ethiopia (2000-2005)</c:v>
                </c:pt>
                <c:pt idx="2">
                  <c:v>Ghana (1998-2008)</c:v>
                </c:pt>
                <c:pt idx="3">
                  <c:v>Kenya (1998-2008)</c:v>
                </c:pt>
                <c:pt idx="4">
                  <c:v>Mali (1996 -2006)</c:v>
                </c:pt>
                <c:pt idx="5">
                  <c:v>Mozambique (1997-2003)</c:v>
                </c:pt>
                <c:pt idx="6">
                  <c:v>Rwanda (2000-2005)</c:v>
                </c:pt>
                <c:pt idx="7">
                  <c:v>Tanzania (1999-2010)</c:v>
                </c:pt>
                <c:pt idx="8">
                  <c:v>Uganda (1995-2006)</c:v>
                </c:pt>
                <c:pt idx="9">
                  <c:v>Zambia (2007-1996)</c:v>
                </c:pt>
              </c:strCache>
            </c:strRef>
          </c:cat>
          <c:val>
            <c:numRef>
              <c:f>Sheet1!$C$4:$C$13</c:f>
              <c:numCache>
                <c:formatCode>General</c:formatCode>
                <c:ptCount val="10"/>
                <c:pt idx="0">
                  <c:v>2.9186008964760646</c:v>
                </c:pt>
                <c:pt idx="1">
                  <c:v>4.8088383994589146</c:v>
                </c:pt>
                <c:pt idx="2">
                  <c:v>-0.37624905044952861</c:v>
                </c:pt>
                <c:pt idx="3">
                  <c:v>0.48124648090497324</c:v>
                </c:pt>
                <c:pt idx="4">
                  <c:v>1.9204757427099706</c:v>
                </c:pt>
                <c:pt idx="5">
                  <c:v>6.917810999860885</c:v>
                </c:pt>
                <c:pt idx="6">
                  <c:v>-0.89834921848194194</c:v>
                </c:pt>
                <c:pt idx="7">
                  <c:v>3.5673975666457247</c:v>
                </c:pt>
                <c:pt idx="8">
                  <c:v>3.6694959481642364</c:v>
                </c:pt>
                <c:pt idx="9">
                  <c:v>2.3342683118987573E-2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D4-4DC3-886B-E902ED86D0D7}"/>
            </c:ext>
          </c:extLst>
        </c:ser>
        <c:ser>
          <c:idx val="1"/>
          <c:order val="1"/>
          <c:tx>
            <c:v>per capita income</c:v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Sheet1!$A$4:$A$13</c:f>
              <c:strCache>
                <c:ptCount val="10"/>
                <c:pt idx="0">
                  <c:v>Burkina Faso (1993-2003)</c:v>
                </c:pt>
                <c:pt idx="1">
                  <c:v>Ethiopia (2000-2005)</c:v>
                </c:pt>
                <c:pt idx="2">
                  <c:v>Ghana (1998-2008)</c:v>
                </c:pt>
                <c:pt idx="3">
                  <c:v>Kenya (1998-2008)</c:v>
                </c:pt>
                <c:pt idx="4">
                  <c:v>Mali (1996 -2006)</c:v>
                </c:pt>
                <c:pt idx="5">
                  <c:v>Mozambique (1997-2003)</c:v>
                </c:pt>
                <c:pt idx="6">
                  <c:v>Rwanda (2000-2005)</c:v>
                </c:pt>
                <c:pt idx="7">
                  <c:v>Tanzania (1999-2010)</c:v>
                </c:pt>
                <c:pt idx="8">
                  <c:v>Uganda (1995-2006)</c:v>
                </c:pt>
                <c:pt idx="9">
                  <c:v>Zambia (2007-1996)</c:v>
                </c:pt>
              </c:strCache>
            </c:strRef>
          </c:cat>
          <c:val>
            <c:numRef>
              <c:f>Sheet1!$D$4:$D$13</c:f>
              <c:numCache>
                <c:formatCode>General</c:formatCode>
                <c:ptCount val="10"/>
                <c:pt idx="0">
                  <c:v>3.0637861388277843</c:v>
                </c:pt>
                <c:pt idx="1">
                  <c:v>5.4930656580967518</c:v>
                </c:pt>
                <c:pt idx="2">
                  <c:v>2.9389644633023515</c:v>
                </c:pt>
                <c:pt idx="3">
                  <c:v>0.93776316345837163</c:v>
                </c:pt>
                <c:pt idx="4">
                  <c:v>2.859448955205246</c:v>
                </c:pt>
                <c:pt idx="5">
                  <c:v>4.9540299039107172</c:v>
                </c:pt>
                <c:pt idx="6">
                  <c:v>4.9230693080350996</c:v>
                </c:pt>
                <c:pt idx="7">
                  <c:v>4.269710214490896</c:v>
                </c:pt>
                <c:pt idx="8">
                  <c:v>4.266133727223953</c:v>
                </c:pt>
                <c:pt idx="9">
                  <c:v>1.3856571946340157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D4-4DC3-886B-E902ED86D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79968"/>
        <c:axId val="40185856"/>
      </c:barChart>
      <c:catAx>
        <c:axId val="401799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0185856"/>
        <c:crosses val="autoZero"/>
        <c:auto val="1"/>
        <c:lblAlgn val="ctr"/>
        <c:lblOffset val="100"/>
        <c:noMultiLvlLbl val="0"/>
      </c:catAx>
      <c:valAx>
        <c:axId val="40185856"/>
        <c:scaling>
          <c:orientation val="minMax"/>
        </c:scaling>
        <c:delete val="0"/>
        <c:axPos val="b"/>
        <c:majorGridlines>
          <c:spPr>
            <a:ln w="3175"/>
          </c:spPr>
        </c:majorGridlines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 dirty="0">
                    <a:solidFill>
                      <a:schemeClr val="tx1"/>
                    </a:solidFill>
                  </a:rPr>
                  <a:t>Annual Percentage Change</a:t>
                </a:r>
              </a:p>
            </c:rich>
          </c:tx>
          <c:layout>
            <c:manualLayout>
              <c:xMode val="edge"/>
              <c:yMode val="edge"/>
              <c:x val="0.33187176454372019"/>
              <c:y val="0.855225876552425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017996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Working Age share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Sheet1!$C$3:$L$3</c:f>
              <c:numCache>
                <c:formatCode>General</c:formatCode>
                <c:ptCount val="10"/>
                <c:pt idx="0">
                  <c:v>1963</c:v>
                </c:pt>
                <c:pt idx="1">
                  <c:v>1968</c:v>
                </c:pt>
                <c:pt idx="2">
                  <c:v>1973</c:v>
                </c:pt>
                <c:pt idx="3">
                  <c:v>1978</c:v>
                </c:pt>
                <c:pt idx="4">
                  <c:v>1983</c:v>
                </c:pt>
                <c:pt idx="5">
                  <c:v>1988</c:v>
                </c:pt>
                <c:pt idx="6">
                  <c:v>1993</c:v>
                </c:pt>
                <c:pt idx="7">
                  <c:v>1998</c:v>
                </c:pt>
                <c:pt idx="8">
                  <c:v>2003</c:v>
                </c:pt>
                <c:pt idx="9">
                  <c:v>2008</c:v>
                </c:pt>
              </c:numCache>
            </c:numRef>
          </c:cat>
          <c:val>
            <c:numRef>
              <c:f>Sheet1!$C$4:$L$4</c:f>
              <c:numCache>
                <c:formatCode>General</c:formatCode>
                <c:ptCount val="10"/>
                <c:pt idx="0">
                  <c:v>-0.2</c:v>
                </c:pt>
                <c:pt idx="1">
                  <c:v>-0.2</c:v>
                </c:pt>
                <c:pt idx="2">
                  <c:v>-0.1</c:v>
                </c:pt>
                <c:pt idx="3">
                  <c:v>0</c:v>
                </c:pt>
                <c:pt idx="4">
                  <c:v>0.05</c:v>
                </c:pt>
                <c:pt idx="5">
                  <c:v>0.2</c:v>
                </c:pt>
                <c:pt idx="6">
                  <c:v>0.2</c:v>
                </c:pt>
                <c:pt idx="7">
                  <c:v>0.3</c:v>
                </c:pt>
                <c:pt idx="8">
                  <c:v>0.3</c:v>
                </c:pt>
                <c:pt idx="9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49-466B-89E3-D9DFEBDA07ED}"/>
            </c:ext>
          </c:extLst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Employment Growth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Sheet1!$C$3:$L$3</c:f>
              <c:numCache>
                <c:formatCode>General</c:formatCode>
                <c:ptCount val="10"/>
                <c:pt idx="0">
                  <c:v>1963</c:v>
                </c:pt>
                <c:pt idx="1">
                  <c:v>1968</c:v>
                </c:pt>
                <c:pt idx="2">
                  <c:v>1973</c:v>
                </c:pt>
                <c:pt idx="3">
                  <c:v>1978</c:v>
                </c:pt>
                <c:pt idx="4">
                  <c:v>1983</c:v>
                </c:pt>
                <c:pt idx="5">
                  <c:v>1988</c:v>
                </c:pt>
                <c:pt idx="6">
                  <c:v>1993</c:v>
                </c:pt>
                <c:pt idx="7">
                  <c:v>1998</c:v>
                </c:pt>
                <c:pt idx="8">
                  <c:v>2003</c:v>
                </c:pt>
                <c:pt idx="9">
                  <c:v>2008</c:v>
                </c:pt>
              </c:numCache>
            </c:numRef>
          </c:cat>
          <c:val>
            <c:numRef>
              <c:f>Sheet1!$C$5:$L$5</c:f>
              <c:numCache>
                <c:formatCode>General</c:formatCode>
                <c:ptCount val="10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49-466B-89E3-D9DFEBDA07ED}"/>
            </c:ext>
          </c:extLst>
        </c:ser>
        <c:ser>
          <c:idx val="2"/>
          <c:order val="2"/>
          <c:tx>
            <c:strRef>
              <c:f>Sheet1!$B$6</c:f>
              <c:strCache>
                <c:ptCount val="1"/>
                <c:pt idx="0">
                  <c:v>TFP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Sheet1!$C$3:$L$3</c:f>
              <c:numCache>
                <c:formatCode>General</c:formatCode>
                <c:ptCount val="10"/>
                <c:pt idx="0">
                  <c:v>1963</c:v>
                </c:pt>
                <c:pt idx="1">
                  <c:v>1968</c:v>
                </c:pt>
                <c:pt idx="2">
                  <c:v>1973</c:v>
                </c:pt>
                <c:pt idx="3">
                  <c:v>1978</c:v>
                </c:pt>
                <c:pt idx="4">
                  <c:v>1983</c:v>
                </c:pt>
                <c:pt idx="5">
                  <c:v>1988</c:v>
                </c:pt>
                <c:pt idx="6">
                  <c:v>1993</c:v>
                </c:pt>
                <c:pt idx="7">
                  <c:v>1998</c:v>
                </c:pt>
                <c:pt idx="8">
                  <c:v>2003</c:v>
                </c:pt>
                <c:pt idx="9">
                  <c:v>2008</c:v>
                </c:pt>
              </c:numCache>
            </c:numRef>
          </c:cat>
          <c:val>
            <c:numRef>
              <c:f>Sheet1!$C$6:$L$6</c:f>
              <c:numCache>
                <c:formatCode>General</c:formatCode>
                <c:ptCount val="10"/>
                <c:pt idx="0">
                  <c:v>1.6</c:v>
                </c:pt>
                <c:pt idx="1">
                  <c:v>1.3</c:v>
                </c:pt>
                <c:pt idx="2">
                  <c:v>-0.1</c:v>
                </c:pt>
                <c:pt idx="3">
                  <c:v>-0.5</c:v>
                </c:pt>
                <c:pt idx="4">
                  <c:v>-2</c:v>
                </c:pt>
                <c:pt idx="5">
                  <c:v>-0.5</c:v>
                </c:pt>
                <c:pt idx="6">
                  <c:v>-1.9</c:v>
                </c:pt>
                <c:pt idx="7">
                  <c:v>0.2</c:v>
                </c:pt>
                <c:pt idx="8">
                  <c:v>0.5</c:v>
                </c:pt>
                <c:pt idx="9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49-466B-89E3-D9DFEBDA07ED}"/>
            </c:ext>
          </c:extLst>
        </c:ser>
        <c:ser>
          <c:idx val="3"/>
          <c:order val="3"/>
          <c:tx>
            <c:strRef>
              <c:f>Sheet1!$B$7</c:f>
              <c:strCache>
                <c:ptCount val="1"/>
                <c:pt idx="0">
                  <c:v>Capital per worker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Sheet1!$C$3:$L$3</c:f>
              <c:numCache>
                <c:formatCode>General</c:formatCode>
                <c:ptCount val="10"/>
                <c:pt idx="0">
                  <c:v>1963</c:v>
                </c:pt>
                <c:pt idx="1">
                  <c:v>1968</c:v>
                </c:pt>
                <c:pt idx="2">
                  <c:v>1973</c:v>
                </c:pt>
                <c:pt idx="3">
                  <c:v>1978</c:v>
                </c:pt>
                <c:pt idx="4">
                  <c:v>1983</c:v>
                </c:pt>
                <c:pt idx="5">
                  <c:v>1988</c:v>
                </c:pt>
                <c:pt idx="6">
                  <c:v>1993</c:v>
                </c:pt>
                <c:pt idx="7">
                  <c:v>1998</c:v>
                </c:pt>
                <c:pt idx="8">
                  <c:v>2003</c:v>
                </c:pt>
                <c:pt idx="9">
                  <c:v>2008</c:v>
                </c:pt>
              </c:numCache>
            </c:numRef>
          </c:cat>
          <c:val>
            <c:numRef>
              <c:f>Sheet1!$C$7:$L$7</c:f>
              <c:numCache>
                <c:formatCode>General</c:formatCode>
                <c:ptCount val="10"/>
                <c:pt idx="0">
                  <c:v>0.1</c:v>
                </c:pt>
                <c:pt idx="1">
                  <c:v>0.5</c:v>
                </c:pt>
                <c:pt idx="2">
                  <c:v>0.9</c:v>
                </c:pt>
                <c:pt idx="3">
                  <c:v>0.7</c:v>
                </c:pt>
                <c:pt idx="4">
                  <c:v>0.3</c:v>
                </c:pt>
                <c:pt idx="5">
                  <c:v>-0.1</c:v>
                </c:pt>
                <c:pt idx="6">
                  <c:v>-1.2</c:v>
                </c:pt>
                <c:pt idx="7">
                  <c:v>-0.3</c:v>
                </c:pt>
                <c:pt idx="8">
                  <c:v>0.1</c:v>
                </c:pt>
                <c:pt idx="9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49-466B-89E3-D9DFEBDA07ED}"/>
            </c:ext>
          </c:extLst>
        </c:ser>
        <c:ser>
          <c:idx val="4"/>
          <c:order val="4"/>
          <c:tx>
            <c:strRef>
              <c:f>Sheet1!$B$8</c:f>
              <c:strCache>
                <c:ptCount val="1"/>
                <c:pt idx="0">
                  <c:v>Education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Sheet1!$C$3:$L$3</c:f>
              <c:numCache>
                <c:formatCode>General</c:formatCode>
                <c:ptCount val="10"/>
                <c:pt idx="0">
                  <c:v>1963</c:v>
                </c:pt>
                <c:pt idx="1">
                  <c:v>1968</c:v>
                </c:pt>
                <c:pt idx="2">
                  <c:v>1973</c:v>
                </c:pt>
                <c:pt idx="3">
                  <c:v>1978</c:v>
                </c:pt>
                <c:pt idx="4">
                  <c:v>1983</c:v>
                </c:pt>
                <c:pt idx="5">
                  <c:v>1988</c:v>
                </c:pt>
                <c:pt idx="6">
                  <c:v>1993</c:v>
                </c:pt>
                <c:pt idx="7">
                  <c:v>1998</c:v>
                </c:pt>
                <c:pt idx="8">
                  <c:v>2003</c:v>
                </c:pt>
                <c:pt idx="9">
                  <c:v>2008</c:v>
                </c:pt>
              </c:numCache>
            </c:numRef>
          </c:cat>
          <c:val>
            <c:numRef>
              <c:f>Sheet1!$C$8:$L$8</c:f>
              <c:numCache>
                <c:formatCode>General</c:formatCode>
                <c:ptCount val="10"/>
                <c:pt idx="0">
                  <c:v>0.2</c:v>
                </c:pt>
                <c:pt idx="1">
                  <c:v>0.3</c:v>
                </c:pt>
                <c:pt idx="2">
                  <c:v>0.4</c:v>
                </c:pt>
                <c:pt idx="3">
                  <c:v>0.5</c:v>
                </c:pt>
                <c:pt idx="4">
                  <c:v>0.6</c:v>
                </c:pt>
                <c:pt idx="5">
                  <c:v>0.7</c:v>
                </c:pt>
                <c:pt idx="6">
                  <c:v>0.6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49-466B-89E3-D9DFEBDA0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237312"/>
        <c:axId val="131211264"/>
      </c:barChart>
      <c:catAx>
        <c:axId val="4023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11264"/>
        <c:crosses val="autoZero"/>
        <c:auto val="1"/>
        <c:lblAlgn val="ctr"/>
        <c:lblOffset val="100"/>
        <c:noMultiLvlLbl val="0"/>
      </c:catAx>
      <c:valAx>
        <c:axId val="13121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3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038859020859809E-2"/>
          <c:y val="0.88956854610687075"/>
          <c:w val="0.82792219048353455"/>
          <c:h val="9.4028409126378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'[global saving.xlsx]Data'!$A$2</c:f>
              <c:strCache>
                <c:ptCount val="1"/>
                <c:pt idx="0">
                  <c:v>EAP</c:v>
                </c:pt>
              </c:strCache>
            </c:strRef>
          </c:tx>
          <c:spPr>
            <a:ln w="571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'[global saving.xlsx]Data'!$B$1:$U$1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'[global saving.xlsx]Data'!$B$2:$U$2</c:f>
              <c:numCache>
                <c:formatCode>General</c:formatCode>
                <c:ptCount val="20"/>
                <c:pt idx="0">
                  <c:v>40.659927966548075</c:v>
                </c:pt>
                <c:pt idx="1">
                  <c:v>38.883724999561238</c:v>
                </c:pt>
                <c:pt idx="2">
                  <c:v>39.269808198781426</c:v>
                </c:pt>
                <c:pt idx="3">
                  <c:v>38.374430613951709</c:v>
                </c:pt>
                <c:pt idx="4">
                  <c:v>36.20697011595945</c:v>
                </c:pt>
                <c:pt idx="5">
                  <c:v>35.353618472310679</c:v>
                </c:pt>
                <c:pt idx="6">
                  <c:v>35.653746007732039</c:v>
                </c:pt>
                <c:pt idx="7">
                  <c:v>36.86939462443442</c:v>
                </c:pt>
                <c:pt idx="8">
                  <c:v>39.553664621211226</c:v>
                </c:pt>
                <c:pt idx="9">
                  <c:v>40.9444616236973</c:v>
                </c:pt>
                <c:pt idx="10">
                  <c:v>42.706739815588882</c:v>
                </c:pt>
                <c:pt idx="11">
                  <c:v>45.169173958133349</c:v>
                </c:pt>
                <c:pt idx="12">
                  <c:v>44.841906929343516</c:v>
                </c:pt>
                <c:pt idx="13">
                  <c:v>45.680927887655336</c:v>
                </c:pt>
                <c:pt idx="14">
                  <c:v>46.863778994991172</c:v>
                </c:pt>
                <c:pt idx="15">
                  <c:v>46.807711963873835</c:v>
                </c:pt>
                <c:pt idx="16">
                  <c:v>45.5185123735478</c:v>
                </c:pt>
                <c:pt idx="17">
                  <c:v>45.788290226213554</c:v>
                </c:pt>
                <c:pt idx="18">
                  <c:v>45.695679402356063</c:v>
                </c:pt>
                <c:pt idx="19">
                  <c:v>44.898140162867435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CB-4073-81CE-1C1A2E535BA1}"/>
            </c:ext>
          </c:extLst>
        </c:ser>
        <c:ser>
          <c:idx val="1"/>
          <c:order val="1"/>
          <c:tx>
            <c:strRef>
              <c:f>'[global saving.xlsx]Data'!$A$3</c:f>
              <c:strCache>
                <c:ptCount val="1"/>
                <c:pt idx="0">
                  <c:v>LAC</c:v>
                </c:pt>
              </c:strCache>
            </c:strRef>
          </c:tx>
          <c:spPr>
            <a:ln w="57150" cap="rnd">
              <a:solidFill>
                <a:srgbClr val="3333CC"/>
              </a:solidFill>
              <a:round/>
            </a:ln>
            <a:effectLst/>
          </c:spPr>
          <c:marker>
            <c:symbol val="none"/>
          </c:marker>
          <c:cat>
            <c:numRef>
              <c:f>'[global saving.xlsx]Data'!$B$1:$U$1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'[global saving.xlsx]Data'!$B$3:$U$3</c:f>
              <c:numCache>
                <c:formatCode>General</c:formatCode>
                <c:ptCount val="20"/>
                <c:pt idx="0">
                  <c:v>18.48775991663144</c:v>
                </c:pt>
                <c:pt idx="1">
                  <c:v>18.187619139566571</c:v>
                </c:pt>
                <c:pt idx="2">
                  <c:v>18.143298775103069</c:v>
                </c:pt>
                <c:pt idx="3">
                  <c:v>18.010559669800084</c:v>
                </c:pt>
                <c:pt idx="4">
                  <c:v>18.062207830675916</c:v>
                </c:pt>
                <c:pt idx="5">
                  <c:v>18.938383080316168</c:v>
                </c:pt>
                <c:pt idx="6">
                  <c:v>17.673392831944945</c:v>
                </c:pt>
                <c:pt idx="7">
                  <c:v>19.508627468963248</c:v>
                </c:pt>
                <c:pt idx="8">
                  <c:v>20.320945406372275</c:v>
                </c:pt>
                <c:pt idx="9">
                  <c:v>21.913512782610194</c:v>
                </c:pt>
                <c:pt idx="10">
                  <c:v>21.96999259607357</c:v>
                </c:pt>
                <c:pt idx="11">
                  <c:v>22.506411887351145</c:v>
                </c:pt>
                <c:pt idx="12">
                  <c:v>22.54615262606664</c:v>
                </c:pt>
                <c:pt idx="13">
                  <c:v>22.569183754614819</c:v>
                </c:pt>
                <c:pt idx="14">
                  <c:v>19.72430067085287</c:v>
                </c:pt>
                <c:pt idx="15">
                  <c:v>21.39280740264153</c:v>
                </c:pt>
                <c:pt idx="16">
                  <c:v>21.77155136363919</c:v>
                </c:pt>
                <c:pt idx="17">
                  <c:v>21.035106766105386</c:v>
                </c:pt>
                <c:pt idx="18">
                  <c:v>19.86782520189594</c:v>
                </c:pt>
                <c:pt idx="19">
                  <c:v>19.072540606123887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CB-4073-81CE-1C1A2E535BA1}"/>
            </c:ext>
          </c:extLst>
        </c:ser>
        <c:ser>
          <c:idx val="2"/>
          <c:order val="2"/>
          <c:tx>
            <c:strRef>
              <c:f>'[global saving.xlsx]Data'!$A$4</c:f>
              <c:strCache>
                <c:ptCount val="1"/>
                <c:pt idx="0">
                  <c:v>MNA</c:v>
                </c:pt>
              </c:strCache>
            </c:strRef>
          </c:tx>
          <c:spPr>
            <a:ln w="571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'[global saving.xlsx]Data'!$B$1:$U$1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'[global saving.xlsx]Data'!$B$4:$U$4</c:f>
              <c:numCache>
                <c:formatCode>General</c:formatCode>
                <c:ptCount val="20"/>
                <c:pt idx="0">
                  <c:v>25.121731196724021</c:v>
                </c:pt>
                <c:pt idx="1">
                  <c:v>27.536238467249657</c:v>
                </c:pt>
                <c:pt idx="2">
                  <c:v>25.352527771160528</c:v>
                </c:pt>
                <c:pt idx="3">
                  <c:v>21.59883777778537</c:v>
                </c:pt>
                <c:pt idx="4">
                  <c:v>25.197064291163958</c:v>
                </c:pt>
                <c:pt idx="5">
                  <c:v>31.065078889276954</c:v>
                </c:pt>
                <c:pt idx="6">
                  <c:v>28.386558427350877</c:v>
                </c:pt>
                <c:pt idx="7">
                  <c:v>29.941375986054943</c:v>
                </c:pt>
                <c:pt idx="8">
                  <c:v>30.246057699449025</c:v>
                </c:pt>
                <c:pt idx="9">
                  <c:v>29.787830672850752</c:v>
                </c:pt>
                <c:pt idx="10">
                  <c:v>31.266958576903249</c:v>
                </c:pt>
                <c:pt idx="11">
                  <c:v>34.620324944474561</c:v>
                </c:pt>
                <c:pt idx="12">
                  <c:v>35.719984040260059</c:v>
                </c:pt>
                <c:pt idx="13">
                  <c:v>37.072517391810791</c:v>
                </c:pt>
                <c:pt idx="14">
                  <c:v>28.044642664167132</c:v>
                </c:pt>
                <c:pt idx="15">
                  <c:v>30.776209717163528</c:v>
                </c:pt>
                <c:pt idx="16">
                  <c:v>32.155507342258623</c:v>
                </c:pt>
                <c:pt idx="17">
                  <c:v>29.294296245989027</c:v>
                </c:pt>
                <c:pt idx="18">
                  <c:v>29.482901443335422</c:v>
                </c:pt>
                <c:pt idx="19">
                  <c:v>29.896358022373562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CB-4073-81CE-1C1A2E535BA1}"/>
            </c:ext>
          </c:extLst>
        </c:ser>
        <c:ser>
          <c:idx val="3"/>
          <c:order val="3"/>
          <c:tx>
            <c:strRef>
              <c:f>'[global saving.xlsx]Data'!$A$5</c:f>
              <c:strCache>
                <c:ptCount val="1"/>
                <c:pt idx="0">
                  <c:v>SSA</c:v>
                </c:pt>
              </c:strCache>
            </c:strRef>
          </c:tx>
          <c:spPr>
            <a:ln w="57150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numRef>
              <c:f>'[global saving.xlsx]Data'!$B$1:$U$1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'[global saving.xlsx]Data'!$B$5:$U$5</c:f>
              <c:numCache>
                <c:formatCode>General</c:formatCode>
                <c:ptCount val="20"/>
                <c:pt idx="0">
                  <c:v>15.74167276128745</c:v>
                </c:pt>
                <c:pt idx="1">
                  <c:v>16.941699269472572</c:v>
                </c:pt>
                <c:pt idx="2">
                  <c:v>15.286540891243252</c:v>
                </c:pt>
                <c:pt idx="3">
                  <c:v>11.487039857382566</c:v>
                </c:pt>
                <c:pt idx="4">
                  <c:v>16.167224982288246</c:v>
                </c:pt>
                <c:pt idx="5">
                  <c:v>23.566364304346415</c:v>
                </c:pt>
                <c:pt idx="6">
                  <c:v>16.68058935663279</c:v>
                </c:pt>
                <c:pt idx="7">
                  <c:v>18.785046857070039</c:v>
                </c:pt>
                <c:pt idx="8">
                  <c:v>18.29887969951853</c:v>
                </c:pt>
                <c:pt idx="9">
                  <c:v>20.221310002586495</c:v>
                </c:pt>
                <c:pt idx="10">
                  <c:v>20.836765741650382</c:v>
                </c:pt>
                <c:pt idx="11">
                  <c:v>23.935823771345664</c:v>
                </c:pt>
                <c:pt idx="12">
                  <c:v>18.770235291152556</c:v>
                </c:pt>
                <c:pt idx="13">
                  <c:v>21.402074822486412</c:v>
                </c:pt>
                <c:pt idx="14">
                  <c:v>15.92197384965902</c:v>
                </c:pt>
                <c:pt idx="15">
                  <c:v>21.468109729875369</c:v>
                </c:pt>
                <c:pt idx="16">
                  <c:v>21.26028214102455</c:v>
                </c:pt>
                <c:pt idx="17">
                  <c:v>21.546915426295254</c:v>
                </c:pt>
                <c:pt idx="18">
                  <c:v>17.880678159611865</c:v>
                </c:pt>
                <c:pt idx="19">
                  <c:v>18.286100570337762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4CB-4073-81CE-1C1A2E535BA1}"/>
            </c:ext>
          </c:extLst>
        </c:ser>
        <c:ser>
          <c:idx val="4"/>
          <c:order val="4"/>
          <c:tx>
            <c:strRef>
              <c:f>'[global saving.xlsx]Data'!$A$6</c:f>
              <c:strCache>
                <c:ptCount val="1"/>
                <c:pt idx="0">
                  <c:v>S Asia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'[global saving.xlsx]Data'!$B$1:$U$1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'[global saving.xlsx]Data'!$B$6:$U$6</c:f>
              <c:numCache>
                <c:formatCode>General</c:formatCode>
                <c:ptCount val="20"/>
                <c:pt idx="0">
                  <c:v>22.99551750879219</c:v>
                </c:pt>
                <c:pt idx="1">
                  <c:v>19.72600162439943</c:v>
                </c:pt>
                <c:pt idx="2">
                  <c:v>21.718254951381361</c:v>
                </c:pt>
                <c:pt idx="3">
                  <c:v>21.021860718638699</c:v>
                </c:pt>
                <c:pt idx="4">
                  <c:v>23.250215099754765</c:v>
                </c:pt>
                <c:pt idx="5">
                  <c:v>22.095968637930881</c:v>
                </c:pt>
                <c:pt idx="6">
                  <c:v>23.195255161392009</c:v>
                </c:pt>
                <c:pt idx="7">
                  <c:v>22.446780868101765</c:v>
                </c:pt>
                <c:pt idx="8">
                  <c:v>23.545157831236196</c:v>
                </c:pt>
                <c:pt idx="9">
                  <c:v>27.836846560174809</c:v>
                </c:pt>
                <c:pt idx="10">
                  <c:v>28.319376677173818</c:v>
                </c:pt>
                <c:pt idx="11">
                  <c:v>29.012195792017291</c:v>
                </c:pt>
                <c:pt idx="12">
                  <c:v>30.104250401716456</c:v>
                </c:pt>
                <c:pt idx="13">
                  <c:v>26.718115883353654</c:v>
                </c:pt>
                <c:pt idx="14">
                  <c:v>27.496683143835288</c:v>
                </c:pt>
                <c:pt idx="15">
                  <c:v>28.58868134257726</c:v>
                </c:pt>
                <c:pt idx="16">
                  <c:v>29.085095071168375</c:v>
                </c:pt>
                <c:pt idx="17">
                  <c:v>27.92372436208106</c:v>
                </c:pt>
                <c:pt idx="18">
                  <c:v>28.030414085340098</c:v>
                </c:pt>
                <c:pt idx="19">
                  <c:v>27.667100703655439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4CB-4073-81CE-1C1A2E535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262720"/>
        <c:axId val="137105408"/>
      </c:lineChart>
      <c:catAx>
        <c:axId val="13126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105408"/>
        <c:crosses val="autoZero"/>
        <c:auto val="1"/>
        <c:lblAlgn val="ctr"/>
        <c:lblOffset val="100"/>
        <c:tickLblSkip val="5"/>
        <c:noMultiLvlLbl val="0"/>
      </c:catAx>
      <c:valAx>
        <c:axId val="13710540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  <a:alpha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6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Data!$C$11</c:f>
              <c:strCache>
                <c:ptCount val="1"/>
                <c:pt idx="0">
                  <c:v>Foreign Savings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cat>
            <c:numRef>
              <c:f>Data!$D$1:$X$1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Data!$D$14:$X$14</c:f>
              <c:numCache>
                <c:formatCode>General</c:formatCode>
                <c:ptCount val="21"/>
                <c:pt idx="0">
                  <c:v>23.868136662422884</c:v>
                </c:pt>
                <c:pt idx="1">
                  <c:v>24.09317567381607</c:v>
                </c:pt>
                <c:pt idx="2">
                  <c:v>23.353539535289812</c:v>
                </c:pt>
                <c:pt idx="3">
                  <c:v>19.533113816788092</c:v>
                </c:pt>
                <c:pt idx="4">
                  <c:v>24.437245848444164</c:v>
                </c:pt>
                <c:pt idx="5">
                  <c:v>30.924216562418451</c:v>
                </c:pt>
                <c:pt idx="6">
                  <c:v>27.15580676868948</c:v>
                </c:pt>
                <c:pt idx="7">
                  <c:v>26.944787992342214</c:v>
                </c:pt>
                <c:pt idx="8">
                  <c:v>26.438431370303089</c:v>
                </c:pt>
                <c:pt idx="9">
                  <c:v>26.676930859905113</c:v>
                </c:pt>
                <c:pt idx="10">
                  <c:v>30.085213454567473</c:v>
                </c:pt>
                <c:pt idx="11">
                  <c:v>33.62639622455572</c:v>
                </c:pt>
                <c:pt idx="12">
                  <c:v>29.199053553612607</c:v>
                </c:pt>
                <c:pt idx="13">
                  <c:v>32.049305519406026</c:v>
                </c:pt>
                <c:pt idx="14">
                  <c:v>27.127839522433931</c:v>
                </c:pt>
                <c:pt idx="15">
                  <c:v>29.529390371009139</c:v>
                </c:pt>
                <c:pt idx="16">
                  <c:v>30.123969152628813</c:v>
                </c:pt>
                <c:pt idx="17">
                  <c:v>29.255625600637213</c:v>
                </c:pt>
                <c:pt idx="18">
                  <c:v>25.764785196652195</c:v>
                </c:pt>
                <c:pt idx="19">
                  <c:v>25.955199521772201</c:v>
                </c:pt>
                <c:pt idx="20">
                  <c:v>23.575324963485549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4C-4311-84F5-037B587774B5}"/>
            </c:ext>
          </c:extLst>
        </c:ser>
        <c:ser>
          <c:idx val="1"/>
          <c:order val="1"/>
          <c:tx>
            <c:strRef>
              <c:f>Data!$C$15</c:f>
              <c:strCache>
                <c:ptCount val="1"/>
                <c:pt idx="0">
                  <c:v>Domestic Savings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cat>
            <c:numRef>
              <c:f>Data!$D$1:$X$1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Data!$D$15:$X$15</c:f>
              <c:numCache>
                <c:formatCode>General</c:formatCode>
                <c:ptCount val="21"/>
                <c:pt idx="0">
                  <c:v>15.862209463963255</c:v>
                </c:pt>
                <c:pt idx="1">
                  <c:v>17.05516611383122</c:v>
                </c:pt>
                <c:pt idx="2">
                  <c:v>15.418946042248118</c:v>
                </c:pt>
                <c:pt idx="3">
                  <c:v>11.68524985194539</c:v>
                </c:pt>
                <c:pt idx="4">
                  <c:v>16.374358778887011</c:v>
                </c:pt>
                <c:pt idx="5">
                  <c:v>23.775165865748988</c:v>
                </c:pt>
                <c:pt idx="6">
                  <c:v>16.828697470427105</c:v>
                </c:pt>
                <c:pt idx="7">
                  <c:v>17.013087001315967</c:v>
                </c:pt>
                <c:pt idx="8">
                  <c:v>16.517384359510583</c:v>
                </c:pt>
                <c:pt idx="9">
                  <c:v>18.237321785053727</c:v>
                </c:pt>
                <c:pt idx="10">
                  <c:v>18.896428942468734</c:v>
                </c:pt>
                <c:pt idx="11">
                  <c:v>22.970043301144258</c:v>
                </c:pt>
                <c:pt idx="12">
                  <c:v>18.816494459109581</c:v>
                </c:pt>
                <c:pt idx="13">
                  <c:v>21.470657433872024</c:v>
                </c:pt>
                <c:pt idx="14">
                  <c:v>16.014334396301567</c:v>
                </c:pt>
                <c:pt idx="15">
                  <c:v>21.601606492442802</c:v>
                </c:pt>
                <c:pt idx="16">
                  <c:v>21.727694466489726</c:v>
                </c:pt>
                <c:pt idx="17">
                  <c:v>21.589381004190191</c:v>
                </c:pt>
                <c:pt idx="18">
                  <c:v>18.220782172701288</c:v>
                </c:pt>
                <c:pt idx="19">
                  <c:v>18.433483028161461</c:v>
                </c:pt>
                <c:pt idx="20">
                  <c:v>15.38058329763008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4C-4311-84F5-037B58777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152384"/>
        <c:axId val="137153920"/>
      </c:areaChart>
      <c:catAx>
        <c:axId val="13715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153920"/>
        <c:crosses val="autoZero"/>
        <c:auto val="1"/>
        <c:lblAlgn val="ctr"/>
        <c:lblOffset val="100"/>
        <c:tickLblSkip val="5"/>
        <c:noMultiLvlLbl val="0"/>
      </c:catAx>
      <c:valAx>
        <c:axId val="13715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1523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'[gross savings all sources.xlsx]Data'!$C$6</c:f>
              <c:strCache>
                <c:ptCount val="1"/>
                <c:pt idx="0">
                  <c:v>ODA</c:v>
                </c:pt>
              </c:strCache>
            </c:strRef>
          </c:tx>
          <c:spPr>
            <a:ln w="571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'[gross savings all sources.xlsx]Data'!$D$1:$X$1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'[gross savings all sources.xlsx]Data'!$D$6:$X$6</c:f>
              <c:numCache>
                <c:formatCode>General</c:formatCode>
                <c:ptCount val="21"/>
                <c:pt idx="0">
                  <c:v>5.5890482450306385</c:v>
                </c:pt>
                <c:pt idx="1">
                  <c:v>4.7283244442990862</c:v>
                </c:pt>
                <c:pt idx="2">
                  <c:v>4.1510689770854023</c:v>
                </c:pt>
                <c:pt idx="3">
                  <c:v>4.2793222942420588</c:v>
                </c:pt>
                <c:pt idx="4">
                  <c:v>3.9452841563180385</c:v>
                </c:pt>
                <c:pt idx="5">
                  <c:v>3.7387418646942789</c:v>
                </c:pt>
                <c:pt idx="6">
                  <c:v>4.409131922990019</c:v>
                </c:pt>
                <c:pt idx="7">
                  <c:v>5.4865673397831811</c:v>
                </c:pt>
                <c:pt idx="8">
                  <c:v>5.6249371385044764</c:v>
                </c:pt>
                <c:pt idx="9">
                  <c:v>4.8131980640270671</c:v>
                </c:pt>
                <c:pt idx="10">
                  <c:v>5.0867683205354313</c:v>
                </c:pt>
                <c:pt idx="11">
                  <c:v>5.3745196751555886</c:v>
                </c:pt>
                <c:pt idx="12">
                  <c:v>4.0240452798404842</c:v>
                </c:pt>
                <c:pt idx="13">
                  <c:v>4.0303814775879534</c:v>
                </c:pt>
                <c:pt idx="14">
                  <c:v>4.5497585620567751</c:v>
                </c:pt>
                <c:pt idx="15">
                  <c:v>3.4235520422048498</c:v>
                </c:pt>
                <c:pt idx="16">
                  <c:v>3.2533153653855758</c:v>
                </c:pt>
                <c:pt idx="17">
                  <c:v>3.0547927098209442</c:v>
                </c:pt>
                <c:pt idx="18">
                  <c:v>3.0127640218547538</c:v>
                </c:pt>
                <c:pt idx="19">
                  <c:v>2.7894764836869679</c:v>
                </c:pt>
                <c:pt idx="20">
                  <c:v>3.0007086772324278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9D-46AB-8CBD-3799073A9BB9}"/>
            </c:ext>
          </c:extLst>
        </c:ser>
        <c:ser>
          <c:idx val="1"/>
          <c:order val="1"/>
          <c:tx>
            <c:strRef>
              <c:f>'[gross savings all sources.xlsx]Data'!$C$7</c:f>
              <c:strCache>
                <c:ptCount val="1"/>
                <c:pt idx="0">
                  <c:v>remittances</c:v>
                </c:pt>
              </c:strCache>
            </c:strRef>
          </c:tx>
          <c:spPr>
            <a:ln w="5715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'[gross savings all sources.xlsx]Data'!$D$1:$X$1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'[gross savings all sources.xlsx]Data'!$D$7:$X$7</c:f>
              <c:numCache>
                <c:formatCode>General</c:formatCode>
                <c:ptCount val="21"/>
                <c:pt idx="0">
                  <c:v>1.0604578328119323</c:v>
                </c:pt>
                <c:pt idx="1">
                  <c:v>1.0086280978201503</c:v>
                </c:pt>
                <c:pt idx="2">
                  <c:v>1.3884284835006946</c:v>
                </c:pt>
                <c:pt idx="3">
                  <c:v>1.4419769239031452</c:v>
                </c:pt>
                <c:pt idx="4">
                  <c:v>1.4279798899904907</c:v>
                </c:pt>
                <c:pt idx="5">
                  <c:v>1.5169731700729738</c:v>
                </c:pt>
                <c:pt idx="6">
                  <c:v>1.3566306752495769</c:v>
                </c:pt>
                <c:pt idx="7">
                  <c:v>1.4458341240197923</c:v>
                </c:pt>
                <c:pt idx="8">
                  <c:v>1.3054675501200859</c:v>
                </c:pt>
                <c:pt idx="9">
                  <c:v>1.4879513619200351</c:v>
                </c:pt>
                <c:pt idx="10">
                  <c:v>3.2132233578473399</c:v>
                </c:pt>
                <c:pt idx="11">
                  <c:v>3.2282020583965618</c:v>
                </c:pt>
                <c:pt idx="12">
                  <c:v>3.1244930424939104</c:v>
                </c:pt>
                <c:pt idx="13">
                  <c:v>2.8574925979622647</c:v>
                </c:pt>
                <c:pt idx="14">
                  <c:v>2.9501592055321209</c:v>
                </c:pt>
                <c:pt idx="15">
                  <c:v>2.4163523408017338</c:v>
                </c:pt>
                <c:pt idx="16">
                  <c:v>2.464146578557338</c:v>
                </c:pt>
                <c:pt idx="17">
                  <c:v>2.3630129230881405</c:v>
                </c:pt>
                <c:pt idx="18">
                  <c:v>2.2550797701662089</c:v>
                </c:pt>
                <c:pt idx="19">
                  <c:v>2.1902660906658626</c:v>
                </c:pt>
                <c:pt idx="20">
                  <c:v>2.5798296269071259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9D-46AB-8CBD-3799073A9BB9}"/>
            </c:ext>
          </c:extLst>
        </c:ser>
        <c:ser>
          <c:idx val="2"/>
          <c:order val="2"/>
          <c:tx>
            <c:strRef>
              <c:f>'[gross savings all sources.xlsx]Data'!$C$8</c:f>
              <c:strCache>
                <c:ptCount val="1"/>
                <c:pt idx="0">
                  <c:v>FDI</c:v>
                </c:pt>
              </c:strCache>
            </c:strRef>
          </c:tx>
          <c:spPr>
            <a:ln w="5715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BF9D-46AB-8CBD-3799073A9BB9}"/>
              </c:ext>
            </c:extLst>
          </c:dPt>
          <c:cat>
            <c:numRef>
              <c:f>'[gross savings all sources.xlsx]Data'!$D$1:$X$1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'[gross savings all sources.xlsx]Data'!$D$8:$X$8</c:f>
              <c:numCache>
                <c:formatCode>General</c:formatCode>
                <c:ptCount val="21"/>
                <c:pt idx="0">
                  <c:v>1.3564211206170573</c:v>
                </c:pt>
                <c:pt idx="1">
                  <c:v>1.3010570178656127</c:v>
                </c:pt>
                <c:pt idx="2">
                  <c:v>2.3950960324555957</c:v>
                </c:pt>
                <c:pt idx="3">
                  <c:v>2.1265647466974977</c:v>
                </c:pt>
                <c:pt idx="4">
                  <c:v>2.6896230232486218</c:v>
                </c:pt>
                <c:pt idx="5">
                  <c:v>1.8933356619022113</c:v>
                </c:pt>
                <c:pt idx="6">
                  <c:v>4.5613467000227805</c:v>
                </c:pt>
                <c:pt idx="7">
                  <c:v>2.9992995272232728</c:v>
                </c:pt>
                <c:pt idx="8">
                  <c:v>2.990642322167945</c:v>
                </c:pt>
                <c:pt idx="9">
                  <c:v>2.138459648904286</c:v>
                </c:pt>
                <c:pt idx="10">
                  <c:v>2.8887928337159701</c:v>
                </c:pt>
                <c:pt idx="11">
                  <c:v>2.0536311898593138</c:v>
                </c:pt>
                <c:pt idx="12">
                  <c:v>3.2340207721686332</c:v>
                </c:pt>
                <c:pt idx="13">
                  <c:v>3.6907740099837851</c:v>
                </c:pt>
                <c:pt idx="14">
                  <c:v>3.6135873585434695</c:v>
                </c:pt>
                <c:pt idx="15">
                  <c:v>2.0878794955597533</c:v>
                </c:pt>
                <c:pt idx="16">
                  <c:v>2.6788127421961732</c:v>
                </c:pt>
                <c:pt idx="17">
                  <c:v>2.2484389635379372</c:v>
                </c:pt>
                <c:pt idx="18">
                  <c:v>2.2761592319299444</c:v>
                </c:pt>
                <c:pt idx="19">
                  <c:v>2.5419739192579112</c:v>
                </c:pt>
                <c:pt idx="20">
                  <c:v>2.6142033617159148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9D-46AB-8CBD-3799073A9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196288"/>
        <c:axId val="137197824"/>
      </c:lineChart>
      <c:catAx>
        <c:axId val="13719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197824"/>
        <c:crosses val="autoZero"/>
        <c:auto val="1"/>
        <c:lblAlgn val="ctr"/>
        <c:lblOffset val="100"/>
        <c:tickLblSkip val="5"/>
        <c:noMultiLvlLbl val="0"/>
      </c:catAx>
      <c:valAx>
        <c:axId val="13719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19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0.95546</cdr:x>
      <cdr:y>0.93357</cdr:y>
    </cdr:from>
    <cdr:to>
      <cdr:x>1</cdr:x>
      <cdr:y>0.99074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396799" y="4045570"/>
          <a:ext cx="531223" cy="247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15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0.84593</cdr:x>
      <cdr:y>0.30633</cdr:y>
    </cdr:from>
    <cdr:to>
      <cdr:x>1</cdr:x>
      <cdr:y>0.40484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F83BC9C5-C70D-4F85-9699-3999035D7508}"/>
            </a:ext>
          </a:extLst>
        </cdr:cNvPr>
        <cdr:cNvSpPr txBox="1"/>
      </cdr:nvSpPr>
      <cdr:spPr>
        <a:xfrm xmlns:a="http://schemas.openxmlformats.org/drawingml/2006/main">
          <a:off x="10061047" y="1435547"/>
          <a:ext cx="1832454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>
              <a:solidFill>
                <a:srgbClr val="4BAF73"/>
              </a:solidFill>
            </a:rPr>
            <a:t>South Asia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0.92217</cdr:x>
      <cdr:y>0.89165</cdr:y>
    </cdr:from>
    <cdr:to>
      <cdr:x>0.9931</cdr:x>
      <cdr:y>0.96208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41771" y="4031343"/>
          <a:ext cx="587779" cy="318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chemeClr val="tx1"/>
              </a:solidFill>
            </a:rPr>
            <a:t>2015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0.50257</cdr:x>
      <cdr:y>0.17363</cdr:y>
    </cdr:from>
    <cdr:to>
      <cdr:x>0.50257</cdr:x>
      <cdr:y>0.17363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B7592D21-611A-46FD-83EE-D096820AC94D}"/>
            </a:ext>
          </a:extLst>
        </cdr:cNvPr>
        <cdr:cNvCxnSpPr/>
      </cdr:nvCxnSpPr>
      <cdr:spPr>
        <a:xfrm xmlns:a="http://schemas.openxmlformats.org/drawingml/2006/main">
          <a:off x="5284808" y="755529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0.49633</cdr:x>
      <cdr:y>0.15154</cdr:y>
    </cdr:from>
    <cdr:to>
      <cdr:x>0.49729</cdr:x>
      <cdr:y>0.88021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F2E7FC92-DAC9-450F-AD7F-54AD9E992EA1}"/>
            </a:ext>
          </a:extLst>
        </cdr:cNvPr>
        <cdr:cNvCxnSpPr/>
      </cdr:nvCxnSpPr>
      <cdr:spPr>
        <a:xfrm xmlns:a="http://schemas.openxmlformats.org/drawingml/2006/main" flipH="1" flipV="1">
          <a:off x="5981017" y="712636"/>
          <a:ext cx="11569" cy="3426657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0.67005</cdr:x>
      <cdr:y>0.26215</cdr:y>
    </cdr:from>
    <cdr:to>
      <cdr:x>0.67412</cdr:x>
      <cdr:y>0.88194</cdr:y>
    </cdr:to>
    <cdr:cxnSp macro="">
      <cdr:nvCxnSpPr>
        <cdr:cNvPr id="9" name="Straight Connector 8">
          <a:extLst xmlns:a="http://schemas.openxmlformats.org/drawingml/2006/main">
            <a:ext uri="{FF2B5EF4-FFF2-40B4-BE49-F238E27FC236}">
              <a16:creationId xmlns:a16="http://schemas.microsoft.com/office/drawing/2014/main" id="{7CF8D486-78EB-4C13-B686-D1B61D176C8D}"/>
            </a:ext>
          </a:extLst>
        </cdr:cNvPr>
        <cdr:cNvCxnSpPr/>
      </cdr:nvCxnSpPr>
      <cdr:spPr>
        <a:xfrm xmlns:a="http://schemas.openxmlformats.org/drawingml/2006/main">
          <a:off x="8074479" y="1232807"/>
          <a:ext cx="48985" cy="291465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0.37127</cdr:x>
      <cdr:y>0.4887</cdr:y>
    </cdr:from>
    <cdr:to>
      <cdr:x>0.52306</cdr:x>
      <cdr:y>0.76389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id="{D1037B0E-F11C-4B44-AA02-4481A3B2B23C}"/>
            </a:ext>
          </a:extLst>
        </cdr:cNvPr>
        <cdr:cNvSpPr txBox="1"/>
      </cdr:nvSpPr>
      <cdr:spPr>
        <a:xfrm xmlns:a="http://schemas.openxmlformats.org/drawingml/2006/main">
          <a:off x="4474029" y="2298172"/>
          <a:ext cx="1829067" cy="1294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tx1"/>
              </a:solidFill>
            </a:rPr>
            <a:t>Structural</a:t>
          </a:r>
        </a:p>
        <a:p xmlns:a="http://schemas.openxmlformats.org/drawingml/2006/main">
          <a:r>
            <a:rPr lang="en-US" sz="1800" b="1" dirty="0">
              <a:solidFill>
                <a:schemeClr val="tx1"/>
              </a:solidFill>
            </a:rPr>
            <a:t>Reforms</a:t>
          </a:r>
        </a:p>
        <a:p xmlns:a="http://schemas.openxmlformats.org/drawingml/2006/main">
          <a:r>
            <a:rPr lang="en-US" sz="1800" b="1" dirty="0">
              <a:solidFill>
                <a:schemeClr val="tx1"/>
              </a:solidFill>
            </a:rPr>
            <a:t>Broadly</a:t>
          </a:r>
        </a:p>
        <a:p xmlns:a="http://schemas.openxmlformats.org/drawingml/2006/main">
          <a:r>
            <a:rPr lang="en-US" sz="1800" b="1" dirty="0">
              <a:solidFill>
                <a:schemeClr val="tx1"/>
              </a:solidFill>
            </a:rPr>
            <a:t>Implemented</a:t>
          </a:r>
        </a:p>
      </cdr:txBody>
    </cdr:sp>
  </cdr:relSizeAnchor>
  <cdr:relSizeAnchor xmlns:cdr="http://schemas.openxmlformats.org/drawingml/2006/chartDrawing">
    <cdr:from>
      <cdr:x>0.53659</cdr:x>
      <cdr:y>0.47569</cdr:y>
    </cdr:from>
    <cdr:to>
      <cdr:x>0.67868</cdr:x>
      <cdr:y>0.6684</cdr:y>
    </cdr:to>
    <cdr:sp macro="" textlink="">
      <cdr:nvSpPr>
        <cdr:cNvPr id="16" name="TextBox 15">
          <a:extLst xmlns:a="http://schemas.openxmlformats.org/drawingml/2006/main">
            <a:ext uri="{FF2B5EF4-FFF2-40B4-BE49-F238E27FC236}">
              <a16:creationId xmlns:a16="http://schemas.microsoft.com/office/drawing/2014/main" id="{47F5F6C4-6A5F-43B7-BA37-FA477BF58685}"/>
            </a:ext>
          </a:extLst>
        </cdr:cNvPr>
        <cdr:cNvSpPr txBox="1"/>
      </cdr:nvSpPr>
      <cdr:spPr>
        <a:xfrm xmlns:a="http://schemas.openxmlformats.org/drawingml/2006/main">
          <a:off x="6466115" y="2237014"/>
          <a:ext cx="1712310" cy="906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tx1"/>
              </a:solidFill>
            </a:rPr>
            <a:t>HIPC</a:t>
          </a:r>
        </a:p>
        <a:p xmlns:a="http://schemas.openxmlformats.org/drawingml/2006/main">
          <a:r>
            <a:rPr lang="en-US" sz="1800" b="1" dirty="0">
              <a:solidFill>
                <a:schemeClr val="tx1"/>
              </a:solidFill>
            </a:rPr>
            <a:t>Implemented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0.94286</cdr:x>
      <cdr:y>0.28645</cdr:y>
    </cdr:from>
    <cdr:to>
      <cdr:x>1</cdr:x>
      <cdr:y>0.35849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46279" y="1363435"/>
          <a:ext cx="669471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SSA</a:t>
          </a:r>
        </a:p>
      </cdr:txBody>
    </cdr:sp>
  </cdr:relSizeAnchor>
  <cdr:relSizeAnchor xmlns:cdr="http://schemas.openxmlformats.org/drawingml/2006/chartDrawing">
    <cdr:from>
      <cdr:x>0.94774</cdr:x>
      <cdr:y>0.56261</cdr:y>
    </cdr:from>
    <cdr:to>
      <cdr:x>0.99721</cdr:x>
      <cdr:y>0.62607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103428" y="2677885"/>
          <a:ext cx="579665" cy="3020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rgbClr val="215737"/>
              </a:solidFill>
            </a:rPr>
            <a:t>LAC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7F39C-7FAD-4DCB-9BAE-8D9C7F5CFA68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A6F26-744F-4DDB-833D-38F3B9460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6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A6F26-744F-4DDB-833D-38F3B9460B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49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A6F26-744F-4DDB-833D-38F3B9460B0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84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A6F26-744F-4DDB-833D-38F3B9460B0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81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1637-0E52-428A-9130-D316DC972D63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5CCFD71-2865-48FE-B814-7ED58F454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8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8C78-3103-4C58-AEE0-AC95B7FB5E8F}" type="datetime1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5CCFD71-2865-48FE-B814-7ED58F454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2498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8C78-3103-4C58-AEE0-AC95B7FB5E8F}" type="datetime1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5CCFD71-2865-48FE-B814-7ED58F454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9170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8C78-3103-4C58-AEE0-AC95B7FB5E8F}" type="datetime1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5CCFD71-2865-48FE-B814-7ED58F4546E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295046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8C78-3103-4C58-AEE0-AC95B7FB5E8F}" type="datetime1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5CCFD71-2865-48FE-B814-7ED58F454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8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8C78-3103-4C58-AEE0-AC95B7FB5E8F}" type="datetime1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562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8C78-3103-4C58-AEE0-AC95B7FB5E8F}" type="datetime1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5646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2066-2A02-471E-9B69-4C78C08B8E28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99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A423434-ACC4-4F2E-9EA2-FF3F2F87F8BE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5CCFD71-2865-48FE-B814-7ED58F454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5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2359-7395-468C-B029-613891DA1FB2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4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2A1E-2CF7-4870-A536-B0F639AA285E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5CCFD71-2865-48FE-B814-7ED58F454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6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725B-9340-45F6-A51E-10809DED1E57}" type="datetime1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305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6502-E420-494F-A907-6B8E1EAF2280}" type="datetime1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09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E4F42-9C21-44A4-87C5-7628C234C069}" type="datetime1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8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79E3-6842-4C49-BA53-D2D0285AED91}" type="datetime1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9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AF2B-3849-4A83-B794-EF9A82E67627}" type="datetime1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80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6CA4-7A72-4ED9-A6A2-615CF2A7B033}" type="datetime1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8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18C78-3103-4C58-AEE0-AC95B7FB5E8F}" type="datetime1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CFD71-2865-48FE-B814-7ED58F454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037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D7E58-6E26-42DE-9D32-1691EAA56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African Economic Growth: Yesterday, Today, Tomorrow</a:t>
            </a:r>
          </a:p>
        </p:txBody>
      </p:sp>
      <p:pic>
        <p:nvPicPr>
          <p:cNvPr id="2050" name="Picture 2" descr="http://chrisharrison.biz/blogs/wp-content/uploads/2012/01/The-Economist-February-24th-2001.jpg">
            <a:extLst>
              <a:ext uri="{FF2B5EF4-FFF2-40B4-BE49-F238E27FC236}">
                <a16:creationId xmlns:a16="http://schemas.microsoft.com/office/drawing/2014/main" id="{09F5CAC1-3BE6-4F1B-940C-9041415B58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08" y="2241536"/>
            <a:ext cx="2714741" cy="334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2FB34-2C33-4661-A5AF-74DAB898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6381C-A688-4127-BED4-7E064763A4B1}"/>
              </a:ext>
            </a:extLst>
          </p:cNvPr>
          <p:cNvSpPr txBox="1"/>
          <p:nvPr/>
        </p:nvSpPr>
        <p:spPr>
          <a:xfrm>
            <a:off x="1512987" y="5941499"/>
            <a:ext cx="76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A358D-9FD4-4EAE-BB37-FAF5ADC2D547}"/>
              </a:ext>
            </a:extLst>
          </p:cNvPr>
          <p:cNvSpPr txBox="1"/>
          <p:nvPr/>
        </p:nvSpPr>
        <p:spPr>
          <a:xfrm>
            <a:off x="3863617" y="594149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5A049-004F-4A4C-A17A-DE9C3EC0A616}"/>
              </a:ext>
            </a:extLst>
          </p:cNvPr>
          <p:cNvSpPr txBox="1"/>
          <p:nvPr/>
        </p:nvSpPr>
        <p:spPr>
          <a:xfrm>
            <a:off x="6669524" y="5941499"/>
            <a:ext cx="76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2011</a:t>
            </a:r>
          </a:p>
        </p:txBody>
      </p:sp>
      <p:pic>
        <p:nvPicPr>
          <p:cNvPr id="2054" name="Picture 6" descr="https://static.seekingalpha.com/uploads/2017/5/7/21489041-1494153740130011.jpg">
            <a:extLst>
              <a:ext uri="{FF2B5EF4-FFF2-40B4-BE49-F238E27FC236}">
                <a16:creationId xmlns:a16="http://schemas.microsoft.com/office/drawing/2014/main" id="{D90EDA90-5114-4759-9D8A-C6732F618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552" y="2241534"/>
            <a:ext cx="2575774" cy="334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4" descr="C:\Users\Jerome\Pictures\hopeless continent.png">
            <a:extLst>
              <a:ext uri="{FF2B5EF4-FFF2-40B4-BE49-F238E27FC236}">
                <a16:creationId xmlns:a16="http://schemas.microsoft.com/office/drawing/2014/main" id="{267E18D0-9191-45D0-96DB-0F67FB4B5847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" t="2114" r="2485" b="2940"/>
          <a:stretch/>
        </p:blipFill>
        <p:spPr bwMode="auto">
          <a:xfrm>
            <a:off x="3301139" y="2241536"/>
            <a:ext cx="2378990" cy="3345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Jerome\Pictures\africa rising.png">
            <a:extLst>
              <a:ext uri="{FF2B5EF4-FFF2-40B4-BE49-F238E27FC236}">
                <a16:creationId xmlns:a16="http://schemas.microsoft.com/office/drawing/2014/main" id="{ED116297-86E9-4123-97CB-5CB646334BC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366" y="2241536"/>
            <a:ext cx="2673658" cy="33456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ADE7EE-9033-442C-A67C-5E7EC8F5A06A}"/>
              </a:ext>
            </a:extLst>
          </p:cNvPr>
          <p:cNvSpPr txBox="1"/>
          <p:nvPr/>
        </p:nvSpPr>
        <p:spPr>
          <a:xfrm>
            <a:off x="9388646" y="598645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415461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1D45-10F7-4B82-803E-D7330958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use of modern floors, selected countries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6639B-3956-4D39-8828-48A3703FD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E1192BD-D939-4A50-99AE-A34C2A82FA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4040379"/>
              </p:ext>
            </p:extLst>
          </p:nvPr>
        </p:nvGraphicFramePr>
        <p:xfrm>
          <a:off x="680320" y="2136775"/>
          <a:ext cx="11028459" cy="4286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677856-22F6-42D8-9835-9251F503EB0F}"/>
              </a:ext>
            </a:extLst>
          </p:cNvPr>
          <p:cNvSpPr txBox="1"/>
          <p:nvPr/>
        </p:nvSpPr>
        <p:spPr>
          <a:xfrm>
            <a:off x="568713" y="6104772"/>
            <a:ext cx="9613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Macro International, </a:t>
            </a:r>
            <a:r>
              <a:rPr lang="en-US" sz="1200" i="1" dirty="0"/>
              <a:t>Demographic and Health Surveys,</a:t>
            </a:r>
            <a:r>
              <a:rPr lang="en-US" sz="1200" dirty="0"/>
              <a:t> Various dates</a:t>
            </a:r>
          </a:p>
        </p:txBody>
      </p:sp>
    </p:spTree>
    <p:extLst>
      <p:ext uri="{BB962C8B-B14F-4D97-AF65-F5344CB8AC3E}">
        <p14:creationId xmlns:p14="http://schemas.microsoft.com/office/powerpoint/2010/main" val="1465088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0D9D4-2EA7-4AC9-AB70-85DEDD08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matters in reducing poverty?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E8D69-08F1-4C6C-92BC-C2ACA7560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2277836"/>
            <a:ext cx="10703379" cy="4327071"/>
          </a:xfrm>
        </p:spPr>
        <p:txBody>
          <a:bodyPr>
            <a:normAutofit/>
          </a:bodyPr>
          <a:lstStyle/>
          <a:p>
            <a:r>
              <a:rPr lang="en-US" dirty="0"/>
              <a:t>There are growth patterns that are not poverty-reducing –especially those that depend on mineral resources</a:t>
            </a:r>
          </a:p>
          <a:p>
            <a:r>
              <a:rPr lang="en-US" dirty="0"/>
              <a:t>In any case, we know a lot more about how to increase growth than to decrease inequality</a:t>
            </a:r>
          </a:p>
          <a:p>
            <a:r>
              <a:rPr lang="en-US" dirty="0"/>
              <a:t>Income distributions tend to be stable over time</a:t>
            </a:r>
          </a:p>
          <a:p>
            <a:r>
              <a:rPr lang="en-US" dirty="0"/>
              <a:t>Investing in children has very important growth and equality impacts.</a:t>
            </a:r>
          </a:p>
          <a:p>
            <a:r>
              <a:rPr lang="en-US" dirty="0"/>
              <a:t>Perhaps the best approach to deal with people living in areas far from markets and with limited resources is to increase mobility</a:t>
            </a:r>
          </a:p>
          <a:p>
            <a:r>
              <a:rPr lang="en-US" dirty="0"/>
              <a:t>Some social protection programs can raise growth rates in sustainable ways; specific programs need to be carefully researched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3422B-7097-4E10-8FBE-39B133B2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75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5CF98C-F22C-4762-BAC2-9AB1DA875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growth in SSA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C6DFE7-D85C-453A-8BC1-D87CA043E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Growth in factors of production</a:t>
            </a:r>
          </a:p>
          <a:p>
            <a:pPr lvl="1"/>
            <a:r>
              <a:rPr lang="en-US" dirty="0"/>
              <a:t>Capital stock</a:t>
            </a:r>
          </a:p>
          <a:p>
            <a:pPr lvl="1"/>
            <a:r>
              <a:rPr lang="en-US" dirty="0"/>
              <a:t>Growth of labor supply and growth of human capital stock</a:t>
            </a:r>
          </a:p>
          <a:p>
            <a:r>
              <a:rPr lang="en-US" dirty="0"/>
              <a:t>Increases in productivity</a:t>
            </a:r>
          </a:p>
          <a:p>
            <a:pPr lvl="1"/>
            <a:r>
              <a:rPr lang="en-US" dirty="0"/>
              <a:t>Changes due to structural change</a:t>
            </a:r>
          </a:p>
          <a:p>
            <a:pPr lvl="1"/>
            <a:r>
              <a:rPr lang="en-US" dirty="0"/>
              <a:t>Changes dues to policy reforms</a:t>
            </a:r>
          </a:p>
          <a:p>
            <a:pPr lvl="1"/>
            <a:r>
              <a:rPr lang="en-US" dirty="0"/>
              <a:t>Technological change</a:t>
            </a:r>
          </a:p>
          <a:p>
            <a:pPr lvl="1"/>
            <a:r>
              <a:rPr lang="en-US" dirty="0"/>
              <a:t>Changes due to governance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E9D35-8F61-45E4-AAEE-3A4DB98A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77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CC6CA-D159-40CF-A814-18FE5DC3C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SSA: Per capita growth decomposition, by five year periods (centered on year noted)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E8600C8-059B-43F5-A328-E9D949AC5C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871753"/>
              </p:ext>
            </p:extLst>
          </p:nvPr>
        </p:nvGraphicFramePr>
        <p:xfrm>
          <a:off x="693965" y="2082801"/>
          <a:ext cx="10769490" cy="4228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7638E-AD4D-4D8F-84B0-08A44AA4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918607"/>
            <a:ext cx="947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Per Capita Growth (%)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7DE879-0FFB-460D-AFC1-BF5B30DCB798}"/>
              </a:ext>
            </a:extLst>
          </p:cNvPr>
          <p:cNvSpPr txBox="1"/>
          <p:nvPr/>
        </p:nvSpPr>
        <p:spPr>
          <a:xfrm>
            <a:off x="947057" y="6311591"/>
            <a:ext cx="10516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Cho and Tien, “Sub-Saharan Africa’s recent growth spurt: An Analysis of the sources of growth”</a:t>
            </a:r>
          </a:p>
        </p:txBody>
      </p:sp>
    </p:spTree>
    <p:extLst>
      <p:ext uri="{BB962C8B-B14F-4D97-AF65-F5344CB8AC3E}">
        <p14:creationId xmlns:p14="http://schemas.microsoft.com/office/powerpoint/2010/main" val="628193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C3A6B8-14B6-4D78-9BA2-EC036607F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in factors of production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448F5-AAF4-4E1D-8B4E-EB40B164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79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29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03314-172C-4483-9E04-5446D1254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Gross domestic savings as % of GDP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17C5390-8477-4D24-BBFD-9572D9188F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25524"/>
              </p:ext>
            </p:extLst>
          </p:nvPr>
        </p:nvGraphicFramePr>
        <p:xfrm>
          <a:off x="155121" y="2336801"/>
          <a:ext cx="11728485" cy="4008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0A135-C0A8-4880-B5C9-47C19262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0FD9CC-91E4-42EC-A30A-2F0E4B217ED4}"/>
              </a:ext>
            </a:extLst>
          </p:cNvPr>
          <p:cNvSpPr txBox="1"/>
          <p:nvPr/>
        </p:nvSpPr>
        <p:spPr>
          <a:xfrm>
            <a:off x="11307857" y="4845673"/>
            <a:ext cx="88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DF6692-F9B3-4C19-9ABB-A427EF793103}"/>
              </a:ext>
            </a:extLst>
          </p:cNvPr>
          <p:cNvSpPr txBox="1"/>
          <p:nvPr/>
        </p:nvSpPr>
        <p:spPr>
          <a:xfrm>
            <a:off x="11267440" y="2452376"/>
            <a:ext cx="793833" cy="41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EAP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871165-85C7-4926-B02F-016CC6B126D6}"/>
              </a:ext>
            </a:extLst>
          </p:cNvPr>
          <p:cNvSpPr txBox="1"/>
          <p:nvPr/>
        </p:nvSpPr>
        <p:spPr>
          <a:xfrm>
            <a:off x="11267440" y="3621291"/>
            <a:ext cx="92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</a:rPr>
              <a:t>MENA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A62E05-D280-44E2-A75A-94199BE00DD3}"/>
              </a:ext>
            </a:extLst>
          </p:cNvPr>
          <p:cNvSpPr txBox="1"/>
          <p:nvPr/>
        </p:nvSpPr>
        <p:spPr>
          <a:xfrm>
            <a:off x="10611988" y="4221456"/>
            <a:ext cx="1501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17DF9"/>
                </a:solidFill>
              </a:rPr>
              <a:t>South Asia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7632EB-483A-4AA2-9000-889108C1DD10}"/>
              </a:ext>
            </a:extLst>
          </p:cNvPr>
          <p:cNvSpPr txBox="1"/>
          <p:nvPr/>
        </p:nvSpPr>
        <p:spPr>
          <a:xfrm>
            <a:off x="11387691" y="4528234"/>
            <a:ext cx="83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333CC"/>
                </a:solidFill>
              </a:rPr>
              <a:t>LAC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5E62D8-8BCF-4F0D-9977-DB1304AB89C7}"/>
              </a:ext>
            </a:extLst>
          </p:cNvPr>
          <p:cNvSpPr txBox="1"/>
          <p:nvPr/>
        </p:nvSpPr>
        <p:spPr>
          <a:xfrm>
            <a:off x="308394" y="6345045"/>
            <a:ext cx="11411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World Bank, World Development Indicators</a:t>
            </a:r>
          </a:p>
        </p:txBody>
      </p:sp>
    </p:spTree>
    <p:extLst>
      <p:ext uri="{BB962C8B-B14F-4D97-AF65-F5344CB8AC3E}">
        <p14:creationId xmlns:p14="http://schemas.microsoft.com/office/powerpoint/2010/main" val="3601822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229D6-A408-461A-BE27-D79393BE3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SSA: Savings as a % of GDP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B536277-8234-4E86-A689-A3C2ADD6FE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533237"/>
              </p:ext>
            </p:extLst>
          </p:nvPr>
        </p:nvGraphicFramePr>
        <p:xfrm>
          <a:off x="681037" y="2336801"/>
          <a:ext cx="9812261" cy="3767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B7F1A-4D66-4876-85DC-3E169886E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6D4054-32F4-4730-94F7-ED3453A81632}"/>
              </a:ext>
            </a:extLst>
          </p:cNvPr>
          <p:cNvSpPr txBox="1"/>
          <p:nvPr/>
        </p:nvSpPr>
        <p:spPr>
          <a:xfrm>
            <a:off x="869795" y="6104772"/>
            <a:ext cx="9859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World Bank, World Development Indicators</a:t>
            </a:r>
          </a:p>
        </p:txBody>
      </p:sp>
    </p:spTree>
    <p:extLst>
      <p:ext uri="{BB962C8B-B14F-4D97-AF65-F5344CB8AC3E}">
        <p14:creationId xmlns:p14="http://schemas.microsoft.com/office/powerpoint/2010/main" val="455412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D1F58-ECE1-47A1-B184-B4BE9B4E8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SSA: Foreign inflows as percentage of GDP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647025D-E5DD-408A-B374-E43D0F63C3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916354"/>
              </p:ext>
            </p:extLst>
          </p:nvPr>
        </p:nvGraphicFramePr>
        <p:xfrm>
          <a:off x="138793" y="2098221"/>
          <a:ext cx="11887200" cy="4280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BFA9E-0B96-4F89-97C6-3E7F69011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4D044C-51E2-4057-A543-92043217AEC0}"/>
              </a:ext>
            </a:extLst>
          </p:cNvPr>
          <p:cNvSpPr txBox="1"/>
          <p:nvPr/>
        </p:nvSpPr>
        <p:spPr>
          <a:xfrm>
            <a:off x="11064240" y="3778144"/>
            <a:ext cx="961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ODA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BA1578-75CE-415D-927E-345D6D43CA0E}"/>
              </a:ext>
            </a:extLst>
          </p:cNvPr>
          <p:cNvSpPr txBox="1"/>
          <p:nvPr/>
        </p:nvSpPr>
        <p:spPr>
          <a:xfrm>
            <a:off x="11545117" y="4494014"/>
            <a:ext cx="74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75666"/>
                </a:solidFill>
              </a:rPr>
              <a:t>FDI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3EEF63-AE34-4F6E-B654-5A2B89E4F460}"/>
              </a:ext>
            </a:extLst>
          </p:cNvPr>
          <p:cNvSpPr txBox="1"/>
          <p:nvPr/>
        </p:nvSpPr>
        <p:spPr>
          <a:xfrm>
            <a:off x="9916160" y="4925536"/>
            <a:ext cx="21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2D0AB"/>
                </a:solidFill>
              </a:rPr>
              <a:t>Remittances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E65266-DD04-482E-ADF6-88B4C1C9EC1B}"/>
              </a:ext>
            </a:extLst>
          </p:cNvPr>
          <p:cNvSpPr txBox="1"/>
          <p:nvPr/>
        </p:nvSpPr>
        <p:spPr>
          <a:xfrm>
            <a:off x="457201" y="6378498"/>
            <a:ext cx="11596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World Bank, World Development Indicators</a:t>
            </a:r>
          </a:p>
        </p:txBody>
      </p:sp>
    </p:spTree>
    <p:extLst>
      <p:ext uri="{BB962C8B-B14F-4D97-AF65-F5344CB8AC3E}">
        <p14:creationId xmlns:p14="http://schemas.microsoft.com/office/powerpoint/2010/main" val="644488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C65A-E2F9-47FF-B278-56EA2713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as a % of GDP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965FDDC-2826-432A-87A6-0767336C5A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622506"/>
              </p:ext>
            </p:extLst>
          </p:nvPr>
        </p:nvGraphicFramePr>
        <p:xfrm>
          <a:off x="167771" y="1898633"/>
          <a:ext cx="11407195" cy="4206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58513-9162-4F01-84D0-F8BDE035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3BC9C5-C70D-4F85-9699-3999035D7508}"/>
              </a:ext>
            </a:extLst>
          </p:cNvPr>
          <p:cNvSpPr txBox="1"/>
          <p:nvPr/>
        </p:nvSpPr>
        <p:spPr>
          <a:xfrm>
            <a:off x="10276163" y="2667209"/>
            <a:ext cx="793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EAP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7693B9-D095-43D5-A500-E8401812E7D2}"/>
              </a:ext>
            </a:extLst>
          </p:cNvPr>
          <p:cNvSpPr txBox="1"/>
          <p:nvPr/>
        </p:nvSpPr>
        <p:spPr>
          <a:xfrm>
            <a:off x="10276163" y="3681128"/>
            <a:ext cx="118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75666"/>
                </a:solidFill>
              </a:rPr>
              <a:t>MENA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AE0C6E-913D-4560-8327-614C5F3BE4EE}"/>
              </a:ext>
            </a:extLst>
          </p:cNvPr>
          <p:cNvSpPr txBox="1"/>
          <p:nvPr/>
        </p:nvSpPr>
        <p:spPr>
          <a:xfrm>
            <a:off x="10294182" y="4088990"/>
            <a:ext cx="118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SSA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27D863-293F-4CA2-815B-69B2094FE830}"/>
              </a:ext>
            </a:extLst>
          </p:cNvPr>
          <p:cNvSpPr txBox="1"/>
          <p:nvPr/>
        </p:nvSpPr>
        <p:spPr>
          <a:xfrm>
            <a:off x="10283345" y="4384288"/>
            <a:ext cx="118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LAC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D8D87D-8610-45CD-9BE7-8361B8A4982D}"/>
              </a:ext>
            </a:extLst>
          </p:cNvPr>
          <p:cNvSpPr txBox="1"/>
          <p:nvPr/>
        </p:nvSpPr>
        <p:spPr>
          <a:xfrm>
            <a:off x="301084" y="6169240"/>
            <a:ext cx="9993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World Bank, World Development Indicators</a:t>
            </a:r>
          </a:p>
        </p:txBody>
      </p:sp>
    </p:spTree>
    <p:extLst>
      <p:ext uri="{BB962C8B-B14F-4D97-AF65-F5344CB8AC3E}">
        <p14:creationId xmlns:p14="http://schemas.microsoft.com/office/powerpoint/2010/main" val="3783278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EA3E8-4073-44DA-BF20-E142AF38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SSA: Private and public investment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851883-A4D5-45D2-92D4-84CBBC84A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325" y="2082575"/>
            <a:ext cx="8228748" cy="43226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18257-98DA-4AB8-9CE8-408E67102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49E951-B2F8-4714-BA88-2FC9F347862E}"/>
              </a:ext>
            </a:extLst>
          </p:cNvPr>
          <p:cNvSpPr txBox="1"/>
          <p:nvPr/>
        </p:nvSpPr>
        <p:spPr>
          <a:xfrm>
            <a:off x="1584325" y="6405239"/>
            <a:ext cx="8228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World Bank, World Development Indicators</a:t>
            </a:r>
          </a:p>
        </p:txBody>
      </p:sp>
    </p:spTree>
    <p:extLst>
      <p:ext uri="{BB962C8B-B14F-4D97-AF65-F5344CB8AC3E}">
        <p14:creationId xmlns:p14="http://schemas.microsoft.com/office/powerpoint/2010/main" val="350334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8D6A2-F826-4CA7-A098-8773998E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68C29-FA90-4D0C-87A6-0F116A6AE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400" dirty="0"/>
              <a:t>The African “growth miracle”</a:t>
            </a:r>
          </a:p>
          <a:p>
            <a:r>
              <a:rPr lang="en-US" sz="4400" dirty="0"/>
              <a:t>Growth and well-being</a:t>
            </a:r>
          </a:p>
          <a:p>
            <a:r>
              <a:rPr lang="en-US" sz="4400" dirty="0"/>
              <a:t>Sources of SSA growth</a:t>
            </a:r>
          </a:p>
          <a:p>
            <a:pPr lvl="1"/>
            <a:r>
              <a:rPr lang="en-US" sz="4000" dirty="0"/>
              <a:t>Increases in factors of production</a:t>
            </a:r>
          </a:p>
          <a:p>
            <a:pPr lvl="1"/>
            <a:r>
              <a:rPr lang="en-US" sz="4000" dirty="0"/>
              <a:t>Increases in  productivity</a:t>
            </a:r>
          </a:p>
          <a:p>
            <a:r>
              <a:rPr lang="en-US" sz="4400" dirty="0"/>
              <a:t>Diversity of experience</a:t>
            </a:r>
          </a:p>
          <a:p>
            <a:r>
              <a:rPr lang="en-US" sz="4400" dirty="0"/>
              <a:t>The future of SSA growth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89BD4-7D6D-44D0-9CE0-C035F770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64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A1D00-EDCE-4AD4-8A17-FC1F5A812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SSA: Breakdown of employment by country group and employment sector (2010)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7A156A-ADBE-4B76-B508-24B17E6C9ED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1288" y="2078182"/>
            <a:ext cx="6935190" cy="4678878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1B9A4-AD6D-4962-8BC0-FCA89575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43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CBA57-4828-4A2F-A67B-BC24A2751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SSA: Indicators of human capital (1975-2014)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AB2DD7A-F3CE-4F9C-80AE-7EAFB25A7A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306590"/>
              </p:ext>
            </p:extLst>
          </p:nvPr>
        </p:nvGraphicFramePr>
        <p:xfrm>
          <a:off x="57150" y="2091872"/>
          <a:ext cx="11975016" cy="4130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0651A-76F1-4387-A613-B96AF3A4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41152" y="5859744"/>
            <a:ext cx="750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86943" y="3317811"/>
            <a:ext cx="198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Life expectancy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82737" y="2387463"/>
            <a:ext cx="299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Primary enrollment rates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27621" y="4055316"/>
            <a:ext cx="315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Secondary enrollment rates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D9A9C3-9EF8-477E-8551-28FA0054B3F5}"/>
              </a:ext>
            </a:extLst>
          </p:cNvPr>
          <p:cNvSpPr txBox="1"/>
          <p:nvPr/>
        </p:nvSpPr>
        <p:spPr>
          <a:xfrm>
            <a:off x="490654" y="6467707"/>
            <a:ext cx="11050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World Bank, World Development Indicators</a:t>
            </a:r>
          </a:p>
        </p:txBody>
      </p:sp>
    </p:spTree>
    <p:extLst>
      <p:ext uri="{BB962C8B-B14F-4D97-AF65-F5344CB8AC3E}">
        <p14:creationId xmlns:p14="http://schemas.microsoft.com/office/powerpoint/2010/main" val="2649462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6E774-DCF4-4C84-9B1E-70DBF28FC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in factors of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35794-F658-4D91-BBC0-3415EB24F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Capital intensity (responsible for 0.9% growth in GDP per capita); investment and savings rates are lower than they should be</a:t>
            </a:r>
          </a:p>
          <a:p>
            <a:r>
              <a:rPr lang="en-US" dirty="0"/>
              <a:t>Human capital improvement (responsible for 0.5% growth in GDP per capita); access is increasing, but quality is a major problem</a:t>
            </a:r>
          </a:p>
          <a:p>
            <a:r>
              <a:rPr lang="en-US" dirty="0"/>
              <a:t>Demographic dividend (responsible for 0.4% growth in GDP per capita); increasing over time, but could accelerate even more  with declining birth rates</a:t>
            </a:r>
          </a:p>
          <a:p>
            <a:r>
              <a:rPr lang="en-US" dirty="0"/>
              <a:t>Labor force increases (responsible for 0.1% growth in GDP per capita); not a dynamic contributor to growth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1F3AD-EAA9-4235-B134-C1F8BC79F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07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50DA00-01A2-4EE4-B627-A580D2AA0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productivity (1)  Structural Transformation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6CAB74-4C8E-4301-A65A-104C0EDBFE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C34CD-79C5-4BB5-B0E9-489D4B94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73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35788-72E8-4EED-93CB-89B366893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Structural transformation (the shift from agrarian economies to post-agrarian economies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B5BB7-FB11-4A7C-B741-0267BEEE4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Structural transformation is marked by</a:t>
            </a:r>
          </a:p>
          <a:p>
            <a:pPr lvl="1"/>
            <a:r>
              <a:rPr lang="en-US" sz="3600" dirty="0">
                <a:solidFill>
                  <a:srgbClr val="FFC000"/>
                </a:solidFill>
              </a:rPr>
              <a:t>Declining share of agricultural output in GDP</a:t>
            </a:r>
          </a:p>
          <a:p>
            <a:pPr lvl="1"/>
            <a:r>
              <a:rPr lang="en-US" sz="3600" dirty="0">
                <a:solidFill>
                  <a:srgbClr val="FFC000"/>
                </a:solidFill>
              </a:rPr>
              <a:t>Declining share of agricultural labor in total employment</a:t>
            </a:r>
          </a:p>
          <a:p>
            <a:pPr lvl="1"/>
            <a:r>
              <a:rPr lang="en-US" sz="3600" dirty="0">
                <a:solidFill>
                  <a:srgbClr val="FFC000"/>
                </a:solidFill>
              </a:rPr>
              <a:t>Increasing urbanization</a:t>
            </a:r>
          </a:p>
          <a:p>
            <a:pPr lvl="1"/>
            <a:r>
              <a:rPr lang="en-US" sz="3600" dirty="0">
                <a:solidFill>
                  <a:srgbClr val="FFC000"/>
                </a:solidFill>
              </a:rPr>
              <a:t>Declining fertility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0A305-7736-4E75-96A7-1D8CFEFA3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4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3F432-8652-4BE6-9161-1B9C825AC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Structural Transformation is happening in SSA, but later and more slowly than in other regions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F9924BC-5904-4ECB-B9EA-675EA7B9F6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710223"/>
              </p:ext>
            </p:extLst>
          </p:nvPr>
        </p:nvGraphicFramePr>
        <p:xfrm>
          <a:off x="721488" y="2176499"/>
          <a:ext cx="3520903" cy="319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101F3-8352-4B8C-A36F-42B78F8C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CBE7844-86F7-4D64-8B89-F74DD44C07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237891"/>
              </p:ext>
            </p:extLst>
          </p:nvPr>
        </p:nvGraphicFramePr>
        <p:xfrm>
          <a:off x="4497386" y="2176499"/>
          <a:ext cx="3332029" cy="319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2FD785E-E0FF-43E6-A519-D079A683E7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557975"/>
              </p:ext>
            </p:extLst>
          </p:nvPr>
        </p:nvGraphicFramePr>
        <p:xfrm>
          <a:off x="8084411" y="2176498"/>
          <a:ext cx="3795577" cy="3197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B0B64AB-36D3-4BC1-85FE-31F44B3D084C}"/>
              </a:ext>
            </a:extLst>
          </p:cNvPr>
          <p:cNvSpPr txBox="1"/>
          <p:nvPr/>
        </p:nvSpPr>
        <p:spPr>
          <a:xfrm>
            <a:off x="721488" y="5798634"/>
            <a:ext cx="6950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World Bank, World Development Indicators</a:t>
            </a:r>
          </a:p>
        </p:txBody>
      </p:sp>
    </p:spTree>
    <p:extLst>
      <p:ext uri="{BB962C8B-B14F-4D97-AF65-F5344CB8AC3E}">
        <p14:creationId xmlns:p14="http://schemas.microsoft.com/office/powerpoint/2010/main" val="315338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CBC70-E1CE-49BD-AF5D-B81DE7E0D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Agriculture’s share of FTEs has declined in several SSA countries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C5786-6DBF-4F2C-AC25-266305D2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4C707D2-6B23-4BA2-BDF0-D193E6330B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949606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BB80EC6-C57B-4567-B24E-242AB516FED9}"/>
              </a:ext>
            </a:extLst>
          </p:cNvPr>
          <p:cNvSpPr txBox="1"/>
          <p:nvPr/>
        </p:nvSpPr>
        <p:spPr>
          <a:xfrm>
            <a:off x="825190" y="6200078"/>
            <a:ext cx="9613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Yeboah and Jayne, “Africa’s evolving employment structure”</a:t>
            </a:r>
          </a:p>
        </p:txBody>
      </p:sp>
    </p:spTree>
    <p:extLst>
      <p:ext uri="{BB962C8B-B14F-4D97-AF65-F5344CB8AC3E}">
        <p14:creationId xmlns:p14="http://schemas.microsoft.com/office/powerpoint/2010/main" val="3426368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E31C6-BEEB-479F-8D08-C9675333C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SSA: Labor productivity by sector (2005)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9062C1-10E8-41AE-A493-010A4D2609A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26" y="1820636"/>
            <a:ext cx="9377325" cy="44798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5FE92-A943-462A-8B9B-0C1B49BDB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27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B25FA-5A4A-4A91-B267-A84B583A50D7}"/>
              </a:ext>
            </a:extLst>
          </p:cNvPr>
          <p:cNvSpPr txBox="1"/>
          <p:nvPr/>
        </p:nvSpPr>
        <p:spPr>
          <a:xfrm>
            <a:off x="1149426" y="6300440"/>
            <a:ext cx="9454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McMillan and </a:t>
            </a:r>
            <a:r>
              <a:rPr lang="en-US" sz="1200" dirty="0" err="1"/>
              <a:t>Harttgen</a:t>
            </a:r>
            <a:r>
              <a:rPr lang="en-US" sz="1200" dirty="0"/>
              <a:t>, “What is driving the African “growth miracle?”</a:t>
            </a:r>
          </a:p>
        </p:txBody>
      </p:sp>
    </p:spTree>
    <p:extLst>
      <p:ext uri="{BB962C8B-B14F-4D97-AF65-F5344CB8AC3E}">
        <p14:creationId xmlns:p14="http://schemas.microsoft.com/office/powerpoint/2010/main" val="3222833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54B0-4932-450B-9C77-2518B48B7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changes: within vs. structural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3F7B54-4EC7-4C30-9CD7-0A2DA2BC6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420" y="2261938"/>
            <a:ext cx="5539449" cy="401631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89C68-5610-4EF2-A690-3BBBD68D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9D2F67-2BEE-4DA6-9DA6-2B2733CB1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869" y="2261938"/>
            <a:ext cx="5388745" cy="40163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4E3FB7-FA11-47CE-AEF7-C884CB6753A9}"/>
              </a:ext>
            </a:extLst>
          </p:cNvPr>
          <p:cNvSpPr txBox="1"/>
          <p:nvPr/>
        </p:nvSpPr>
        <p:spPr>
          <a:xfrm>
            <a:off x="2779295" y="2695074"/>
            <a:ext cx="124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1990-1999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DCADA-D325-4F2E-94B7-7F8576418794}"/>
              </a:ext>
            </a:extLst>
          </p:cNvPr>
          <p:cNvSpPr txBox="1"/>
          <p:nvPr/>
        </p:nvSpPr>
        <p:spPr>
          <a:xfrm>
            <a:off x="7984273" y="2652876"/>
            <a:ext cx="1405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Post 2000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99AB63-BFC2-4C13-A602-2456619C915A}"/>
              </a:ext>
            </a:extLst>
          </p:cNvPr>
          <p:cNvSpPr txBox="1"/>
          <p:nvPr/>
        </p:nvSpPr>
        <p:spPr>
          <a:xfrm>
            <a:off x="178419" y="6512312"/>
            <a:ext cx="10928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i="1" dirty="0"/>
              <a:t>ibid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07444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780947-DA3B-47E5-9C4F-D54EA1590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Agriculture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14D574-62FC-4D92-88FB-E4722F3C93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Growth in agricultural productivity is critical to structural transformation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E78D0-5DF6-4D5D-BE54-7338043C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1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9E369C-7396-4CBE-92C1-12D56015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African “economic miracle” 1995-2016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FF2FF-68F1-4606-A892-AE4618B5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82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705A7-A048-4D9B-B451-0794BAD90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SSA: Measures of agricultural progress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89101F5-175D-4307-9134-D7E5CAF0E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675060"/>
              </p:ext>
            </p:extLst>
          </p:nvPr>
        </p:nvGraphicFramePr>
        <p:xfrm>
          <a:off x="681038" y="2336800"/>
          <a:ext cx="9613144" cy="3595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E5AC7-E766-4D54-B6F5-95DA81BF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30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7340C1-C1F0-4DE2-9616-D79CF892C386}"/>
              </a:ext>
            </a:extLst>
          </p:cNvPr>
          <p:cNvSpPr txBox="1"/>
          <p:nvPr/>
        </p:nvSpPr>
        <p:spPr>
          <a:xfrm>
            <a:off x="836341" y="6378498"/>
            <a:ext cx="10448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World Bank, </a:t>
            </a:r>
            <a:r>
              <a:rPr lang="en-US" sz="1200" i="1" dirty="0"/>
              <a:t>World Development Indicators</a:t>
            </a:r>
          </a:p>
        </p:txBody>
      </p:sp>
    </p:spTree>
    <p:extLst>
      <p:ext uri="{BB962C8B-B14F-4D97-AF65-F5344CB8AC3E}">
        <p14:creationId xmlns:p14="http://schemas.microsoft.com/office/powerpoint/2010/main" val="3910539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507FE-1A41-4A0A-9899-9A66DFF9B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Cereal yields by region (kg/ha)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A920C37-B108-4609-968E-C1B8352266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983646"/>
              </p:ext>
            </p:extLst>
          </p:nvPr>
        </p:nvGraphicFramePr>
        <p:xfrm>
          <a:off x="138793" y="2220686"/>
          <a:ext cx="8098971" cy="4068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07076-9D22-4716-9D4A-B63E8DFD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E72DFAF-D724-4AC0-BFD5-5696595F56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306269"/>
              </p:ext>
            </p:extLst>
          </p:nvPr>
        </p:nvGraphicFramePr>
        <p:xfrm>
          <a:off x="8515350" y="2338484"/>
          <a:ext cx="3482556" cy="4266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55873" y="2579911"/>
            <a:ext cx="2041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East Asia Pacific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23364" y="3260268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2879" y="3910689"/>
            <a:ext cx="1417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South Asia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76404" y="4359783"/>
            <a:ext cx="1134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8000">
                  <a:noFill/>
                  <a:prstDash val="solid"/>
                  <a:miter lim="800000"/>
                </a:ln>
                <a:solidFill>
                  <a:srgbClr val="0AB27A"/>
                </a:solidFill>
              </a:rPr>
              <a:t>MENA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23364" y="4863309"/>
            <a:ext cx="873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SSA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B5BED8-4E82-41C9-B388-BA824095C869}"/>
              </a:ext>
            </a:extLst>
          </p:cNvPr>
          <p:cNvSpPr txBox="1"/>
          <p:nvPr/>
        </p:nvSpPr>
        <p:spPr>
          <a:xfrm>
            <a:off x="194094" y="6289288"/>
            <a:ext cx="8247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World Bank, </a:t>
            </a:r>
            <a:r>
              <a:rPr lang="en-US" sz="1200" i="1" dirty="0"/>
              <a:t>World Development Indicators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9481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B2558-B438-4F3B-ACB1-3DC4B8E07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Africa’s structural transformation different?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3CB9D-3B97-4260-8747-2DF2B0247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development paradigm that most economists think about is the experience of first East Asia and then Southeast and South Asia.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That model is based on the Arthur Lewis model of an agricultural surplus being a source of labor and capital for the non-agricultural economy, particularly manufacturing.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1FBAB-2CC6-496E-9D43-2056CCAE9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32</a:t>
            </a:fld>
            <a:endParaRPr lang="en-US"/>
          </a:p>
        </p:txBody>
      </p:sp>
      <p:sp>
        <p:nvSpPr>
          <p:cNvPr id="5" name="AutoShape 2" descr="Image result for chinese women at work">
            <a:extLst>
              <a:ext uri="{FF2B5EF4-FFF2-40B4-BE49-F238E27FC236}">
                <a16:creationId xmlns:a16="http://schemas.microsoft.com/office/drawing/2014/main" id="{6553DE9B-EC9D-4E44-8125-5AD40C0B69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64820" y="310933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chinese women at work">
            <a:extLst>
              <a:ext uri="{FF2B5EF4-FFF2-40B4-BE49-F238E27FC236}">
                <a16:creationId xmlns:a16="http://schemas.microsoft.com/office/drawing/2014/main" id="{BC9001DB-2E0E-4499-9CF5-1CABEBAD3A2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" b="139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596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0C06-E417-447E-97ED-C7865615E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Manufacturing as share of GDP in SSA is the lowest among developing regions and is falling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D5F6D-5F12-4CE0-8F5F-373F1C646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Manufacturing as % of GDP is falling globally.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Share of SSA manufacturing in GDP is 50% lower than that of South Asia and has been falling up through 2007, when it steadied.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6BCD7D-421B-4BC5-A408-712D98AE8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6" name="Picture Placeholder 5">
            <a:extLst>
              <a:ext uri="{FF2B5EF4-FFF2-40B4-BE49-F238E27FC236}">
                <a16:creationId xmlns:a16="http://schemas.microsoft.com/office/drawing/2014/main" id="{B3EEBAD1-911C-47C0-8169-B0B4C5E0B75D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699283223"/>
              </p:ext>
            </p:extLst>
          </p:nvPr>
        </p:nvGraphicFramePr>
        <p:xfrm>
          <a:off x="4868863" y="2336800"/>
          <a:ext cx="5426075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07F9130-F822-4DE4-A180-48F636FB1D64}"/>
              </a:ext>
            </a:extLst>
          </p:cNvPr>
          <p:cNvSpPr txBox="1"/>
          <p:nvPr/>
        </p:nvSpPr>
        <p:spPr>
          <a:xfrm>
            <a:off x="4556579" y="6254229"/>
            <a:ext cx="5871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World Bank, </a:t>
            </a:r>
            <a:r>
              <a:rPr lang="en-US" sz="1200" i="1" dirty="0"/>
              <a:t>World Development Indicators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9643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43E33BA-53F3-4427-B57A-4C6DCBF3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other hand, maybe manufacturing is just hitting its stride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4F1CF-D253-4E1B-98FC-B3DC09148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127CF1F-87B1-4D2C-AE41-B07F0CA590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278717"/>
              </p:ext>
            </p:extLst>
          </p:nvPr>
        </p:nvGraphicFramePr>
        <p:xfrm>
          <a:off x="681037" y="2336800"/>
          <a:ext cx="5329469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424343"/>
              </p:ext>
            </p:extLst>
          </p:nvPr>
        </p:nvGraphicFramePr>
        <p:xfrm>
          <a:off x="6010506" y="2336800"/>
          <a:ext cx="5029199" cy="3598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9DA08E4-09FF-4587-A4F5-38B45CECD966}"/>
              </a:ext>
            </a:extLst>
          </p:cNvPr>
          <p:cNvSpPr txBox="1"/>
          <p:nvPr/>
        </p:nvSpPr>
        <p:spPr>
          <a:xfrm>
            <a:off x="680321" y="6211229"/>
            <a:ext cx="991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World Bank, </a:t>
            </a:r>
            <a:r>
              <a:rPr lang="en-US" sz="1200" i="1" dirty="0"/>
              <a:t>World Development Indicators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80401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3CB37-F4C6-401C-B7F6-ACC00548A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World Bank study </a:t>
            </a:r>
            <a:r>
              <a:rPr lang="en-US" i="1" dirty="0"/>
              <a:t>Rethinking the Future of Manufacturing-Led Development says: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E4B51-477E-4551-9F26-562D2E614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The Global economy is changing; manufacturing is not as dynamic as it once was; slowing global growth, automation, and changing global supply chains make the coming decades harder for developing countries than prior decades.  Nevertheless policy changes can help</a:t>
            </a:r>
          </a:p>
          <a:p>
            <a:r>
              <a:rPr lang="en-US" b="1" dirty="0">
                <a:solidFill>
                  <a:srgbClr val="FFFF00"/>
                </a:solidFill>
              </a:rPr>
              <a:t>Competitiveness:</a:t>
            </a:r>
            <a:r>
              <a:rPr lang="en-US" dirty="0"/>
              <a:t> including especially improvements in business environment, rule of law and improved technology in the financial sector.</a:t>
            </a:r>
          </a:p>
          <a:p>
            <a:r>
              <a:rPr lang="en-US" b="1" dirty="0">
                <a:solidFill>
                  <a:srgbClr val="FFFF00"/>
                </a:solidFill>
              </a:rPr>
              <a:t>Capabilities:  </a:t>
            </a:r>
            <a:r>
              <a:rPr lang="en-US" dirty="0"/>
              <a:t>Equip workers with new skills, build stronger firms, and develop the necessary infrastructure to adopt new technologies.  </a:t>
            </a:r>
          </a:p>
          <a:p>
            <a:r>
              <a:rPr lang="en-US" b="1" dirty="0">
                <a:solidFill>
                  <a:srgbClr val="FFFF00"/>
                </a:solidFill>
              </a:rPr>
              <a:t>Connectedness:  </a:t>
            </a:r>
            <a:r>
              <a:rPr lang="en-US" dirty="0"/>
              <a:t> Improve logistics, lower trade restrictions on manufactured goods, and lower trade restrictions on services.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A609B-2D6C-4E6D-9920-9C9B8628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38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5F2ABB-E647-4FF8-BFAE-17D131C28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factors affecting total factor productivity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476B27-A0D2-4B40-9019-DFC9712A2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Macroeconomic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Governance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Technology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Conflict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Demographic dividend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5FAA8-37BC-4905-8E91-66C33E1B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998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380D-D506-4B8E-8E78-28A0DF047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SSA: Inflation: Annual increase in GDP Deflator (%)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DB741-0471-4C97-BC1E-968D87873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37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747DBC-619D-409A-BA4F-D4506D4ED234}"/>
              </a:ext>
            </a:extLst>
          </p:cNvPr>
          <p:cNvSpPr txBox="1"/>
          <p:nvPr/>
        </p:nvSpPr>
        <p:spPr>
          <a:xfrm>
            <a:off x="412595" y="6545766"/>
            <a:ext cx="845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World Bank, </a:t>
            </a:r>
            <a:r>
              <a:rPr lang="en-US" sz="1200" i="1" dirty="0"/>
              <a:t>World Development Indicators</a:t>
            </a:r>
            <a:endParaRPr lang="en-US" sz="1200" dirty="0"/>
          </a:p>
          <a:p>
            <a:endParaRPr lang="en-US" sz="12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5219638-F795-4F52-9F1A-08DF4E4C7B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302509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31687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8A7DD-D483-4E2C-B852-EA8F6F244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SSA: External debt as % of GNI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243FD89-621A-418D-92EE-9083378772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454687"/>
              </p:ext>
            </p:extLst>
          </p:nvPr>
        </p:nvGraphicFramePr>
        <p:xfrm>
          <a:off x="1" y="2032907"/>
          <a:ext cx="11686478" cy="42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B11D4-AD0C-4097-9CB3-08DCCF7AF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38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9E63A9-A5B1-4719-9182-3EAEC9D4257A}"/>
              </a:ext>
            </a:extLst>
          </p:cNvPr>
          <p:cNvSpPr txBox="1"/>
          <p:nvPr/>
        </p:nvSpPr>
        <p:spPr>
          <a:xfrm>
            <a:off x="133815" y="6233532"/>
            <a:ext cx="10595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World Bank, </a:t>
            </a:r>
            <a:r>
              <a:rPr lang="en-US" sz="1200" i="1" dirty="0"/>
              <a:t>World Development Indicators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30646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671C3-4A90-4C2B-B00F-9727BB287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Governance: World Bank governance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860D4-B0EE-41BD-AD49-ABA2140E4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Voice and Accountability (political governance)</a:t>
            </a:r>
          </a:p>
          <a:p>
            <a:pPr lvl="0"/>
            <a:r>
              <a:rPr lang="en-US" dirty="0"/>
              <a:t>Political Stability and Absence of Violence (political governance)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Government Effectiveness (economic governance)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Regulatory Quality (economic governance)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Rule of Law (economic governance)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Control of Corruption (economic governance)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7DC12-78F4-41DE-977B-272DF948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9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5289-FC3F-4AA9-AFB3-A7F20A9ED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SSA: GDP growth rates; real GDP per capita (1997-2016)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70003-F733-4874-A588-CB213FF9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8D787FA-370D-48F8-89E7-F98F356F39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540601"/>
              </p:ext>
            </p:extLst>
          </p:nvPr>
        </p:nvGraphicFramePr>
        <p:xfrm>
          <a:off x="681038" y="2336800"/>
          <a:ext cx="9613144" cy="360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E91D74B-845B-46B2-BE0B-040C785CB782}"/>
              </a:ext>
            </a:extLst>
          </p:cNvPr>
          <p:cNvSpPr txBox="1"/>
          <p:nvPr/>
        </p:nvSpPr>
        <p:spPr>
          <a:xfrm>
            <a:off x="1081668" y="5832088"/>
            <a:ext cx="8731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World Bank, World Development Indicators</a:t>
            </a:r>
          </a:p>
        </p:txBody>
      </p:sp>
    </p:spTree>
    <p:extLst>
      <p:ext uri="{BB962C8B-B14F-4D97-AF65-F5344CB8AC3E}">
        <p14:creationId xmlns:p14="http://schemas.microsoft.com/office/powerpoint/2010/main" val="1586619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4F43-FFDC-4679-831A-DDDC41940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Corruption and other governance categories are not correlated with growth, but with long-run per capita income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FD666E-6EB6-4E54-8ECC-DEE087B77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2190466"/>
            <a:ext cx="5063600" cy="39117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2BC16-BF0B-4047-9111-FC39B7913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53C52C-9BC9-4BFC-A716-9ECB96E1E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921" y="2182974"/>
            <a:ext cx="4742120" cy="3919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93745A-C12F-4BC6-B5DC-EBD63D8CF14A}"/>
              </a:ext>
            </a:extLst>
          </p:cNvPr>
          <p:cNvSpPr txBox="1"/>
          <p:nvPr/>
        </p:nvSpPr>
        <p:spPr>
          <a:xfrm>
            <a:off x="680321" y="6200078"/>
            <a:ext cx="9805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Aart</a:t>
            </a:r>
            <a:r>
              <a:rPr lang="en-US" sz="1200" dirty="0"/>
              <a:t> </a:t>
            </a:r>
            <a:r>
              <a:rPr lang="en-US" sz="1200" dirty="0" err="1"/>
              <a:t>Kraay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80165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17922-4D39-4B92-A41C-D53EE5CE8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43E14-20AE-4731-BEDF-B602706EC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biggest bang for the buck with respect to technological change is increasing the adoption rate of better technologies, not the development of new technologies, e.g.,</a:t>
            </a:r>
          </a:p>
          <a:p>
            <a:pPr lvl="1"/>
            <a:r>
              <a:rPr lang="en-US" dirty="0"/>
              <a:t>Mobile phones</a:t>
            </a:r>
          </a:p>
          <a:p>
            <a:pPr lvl="1"/>
            <a:r>
              <a:rPr lang="en-US" dirty="0" err="1"/>
              <a:t>Bednets</a:t>
            </a:r>
            <a:endParaRPr lang="en-US" dirty="0"/>
          </a:p>
          <a:p>
            <a:pPr lvl="1"/>
            <a:r>
              <a:rPr lang="en-US" dirty="0"/>
              <a:t>Hybrid seeds</a:t>
            </a:r>
          </a:p>
          <a:p>
            <a:pPr lvl="1"/>
            <a:r>
              <a:rPr lang="en-US" dirty="0"/>
              <a:t>Piped water</a:t>
            </a:r>
          </a:p>
          <a:p>
            <a:pPr lvl="1"/>
            <a:r>
              <a:rPr lang="en-US" dirty="0"/>
              <a:t>Radios</a:t>
            </a:r>
          </a:p>
          <a:p>
            <a:pPr lvl="1"/>
            <a:r>
              <a:rPr lang="en-US" dirty="0"/>
              <a:t>Electricity connections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DB3AE-21D9-4647-9133-399326C9B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5C991-B640-45D8-9433-3FB8F1C97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GDP per capita in four conflict-beset countries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C08DA-EE55-45C0-9AD5-FE3C53B0D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42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062606" y="5055631"/>
            <a:ext cx="93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3175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DRC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34029" y="5271783"/>
            <a:ext cx="93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Liberia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D16C50-39C7-4DEF-A888-C2AF652F5BF6}"/>
              </a:ext>
            </a:extLst>
          </p:cNvPr>
          <p:cNvSpPr txBox="1"/>
          <p:nvPr/>
        </p:nvSpPr>
        <p:spPr>
          <a:xfrm>
            <a:off x="308395" y="6356195"/>
            <a:ext cx="11311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World Bank, </a:t>
            </a:r>
            <a:r>
              <a:rPr lang="en-US" sz="1200" i="1" dirty="0"/>
              <a:t>World Development Indicators</a:t>
            </a:r>
            <a:endParaRPr lang="en-US" sz="120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3681B0A1-762C-46B9-B0E1-CC0FD94863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235911"/>
              </p:ext>
            </p:extLst>
          </p:nvPr>
        </p:nvGraphicFramePr>
        <p:xfrm>
          <a:off x="0" y="2007220"/>
          <a:ext cx="10883590" cy="433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6429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DFDA1-4590-486B-8B01-96A8BB628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 transition: Crude birth rates: 1960-2014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176076"/>
              </p:ext>
            </p:extLst>
          </p:nvPr>
        </p:nvGraphicFramePr>
        <p:xfrm>
          <a:off x="204107" y="2024744"/>
          <a:ext cx="11679499" cy="4144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F451B-F5D7-4589-A2D7-F508BC05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43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274880" y="5861958"/>
            <a:ext cx="612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0525125" y="5016954"/>
            <a:ext cx="1166132" cy="30207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3333CC"/>
                </a:solidFill>
              </a:rPr>
              <a:t>East Asia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218840" y="4082143"/>
            <a:ext cx="1306285" cy="30207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5AA6C0"/>
                </a:solidFill>
              </a:rPr>
              <a:t>South Asia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1185072" y="4212771"/>
            <a:ext cx="791936" cy="342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7030A0"/>
                </a:solidFill>
              </a:rPr>
              <a:t>MENA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5E5161-F547-425F-96E9-8AF4D9E35CC4}"/>
              </a:ext>
            </a:extLst>
          </p:cNvPr>
          <p:cNvSpPr txBox="1"/>
          <p:nvPr/>
        </p:nvSpPr>
        <p:spPr>
          <a:xfrm>
            <a:off x="304800" y="6169735"/>
            <a:ext cx="9989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World Bank, </a:t>
            </a:r>
            <a:r>
              <a:rPr lang="en-US" sz="1200" i="1" dirty="0"/>
              <a:t>World Development Indicators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660634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7C1B3-859C-451C-BE6E-B602A046D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age population as share of total population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BD75D-019A-40EB-A087-E3CA6026BE8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774" y="1836962"/>
            <a:ext cx="8893875" cy="50863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EBE78-BFFC-4634-9202-C2485A29F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028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1620E9-7387-4615-BED3-2BD35A150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of Economic Experience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4364AC-38E7-4B3B-A18D-C4A7C22407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404D5-8E1F-4308-93F5-D9015D934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106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629BC-3EE4-4063-9475-FF461A825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SSA Per Capita Growth Rates (1975-1995 vs. 1995-2016)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27755-7ABC-4C97-A3F7-0719ADFF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46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0D121-E190-465C-8E8F-68DE882D2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BCDFA79-4AE5-4AF3-A44D-6D88D9D624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526309"/>
              </p:ext>
            </p:extLst>
          </p:nvPr>
        </p:nvGraphicFramePr>
        <p:xfrm>
          <a:off x="962526" y="2057400"/>
          <a:ext cx="9766930" cy="4020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B162308-2D8E-4048-9E97-8AE3B678BBFA}"/>
              </a:ext>
            </a:extLst>
          </p:cNvPr>
          <p:cNvSpPr txBox="1"/>
          <p:nvPr/>
        </p:nvSpPr>
        <p:spPr>
          <a:xfrm>
            <a:off x="962526" y="6215662"/>
            <a:ext cx="9129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World Bank, </a:t>
            </a:r>
            <a:r>
              <a:rPr lang="en-US" sz="1200" i="1" dirty="0"/>
              <a:t>World Development Indicators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071826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27F573-0586-453E-9FDC-7FAF0A469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Magnificent Seven (M7)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7C82FC-8CE5-484D-B1BA-B497D7291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Burkina Faso</a:t>
            </a:r>
          </a:p>
          <a:p>
            <a:r>
              <a:rPr lang="en-US" dirty="0"/>
              <a:t>Ethiopia</a:t>
            </a:r>
          </a:p>
          <a:p>
            <a:r>
              <a:rPr lang="en-US" dirty="0"/>
              <a:t>Ghana</a:t>
            </a:r>
          </a:p>
          <a:p>
            <a:r>
              <a:rPr lang="en-US" dirty="0"/>
              <a:t>Mozambique</a:t>
            </a:r>
          </a:p>
          <a:p>
            <a:r>
              <a:rPr lang="en-US" dirty="0"/>
              <a:t>Rwanda</a:t>
            </a:r>
          </a:p>
          <a:p>
            <a:r>
              <a:rPr lang="en-US" dirty="0"/>
              <a:t>Tanzania</a:t>
            </a:r>
          </a:p>
          <a:p>
            <a:r>
              <a:rPr lang="en-US" dirty="0"/>
              <a:t>Uganda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A0152-E17B-4B1B-A3FC-F58EF192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D0B46-EC3E-4808-8342-33D4B7CC2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growth rates: M7 vs. other (1995-2015)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14FFB-B205-43D4-A61A-B5CC22726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48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38A7DC8-BCC3-4609-8ECE-14771A1C0B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078921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69DB62F-4C47-4E72-8297-F3B1387AFCAA}"/>
              </a:ext>
            </a:extLst>
          </p:cNvPr>
          <p:cNvSpPr txBox="1"/>
          <p:nvPr/>
        </p:nvSpPr>
        <p:spPr>
          <a:xfrm>
            <a:off x="1148576" y="6253631"/>
            <a:ext cx="9266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World Bank, </a:t>
            </a:r>
            <a:r>
              <a:rPr lang="en-US" sz="1200" i="1" dirty="0"/>
              <a:t>World Development Indicators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602010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E7809-11DA-4159-8F43-7342B833F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M7 countries: Ratio of M7 to Other SSA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DD849-AABF-421F-82B2-57ECD5465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DAFE710-11D8-45C3-88FB-9C6B928FBD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514870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FF3AF8B-E604-4A48-AD9B-4A00AF7D6DF4}"/>
              </a:ext>
            </a:extLst>
          </p:cNvPr>
          <p:cNvSpPr txBox="1"/>
          <p:nvPr/>
        </p:nvSpPr>
        <p:spPr>
          <a:xfrm>
            <a:off x="814039" y="6122020"/>
            <a:ext cx="9233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World Bank, </a:t>
            </a:r>
            <a:r>
              <a:rPr lang="en-US" sz="1200" i="1" dirty="0"/>
              <a:t>World Development Indicators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8881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90D52-CB92-4B5D-83FF-8D8D23C9B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SSA Growth: five year intervals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1A985-48F5-454E-82F4-8E90631C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130DC5D-2378-4E47-9ED8-6A3D1F2CE5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259051"/>
              </p:ext>
            </p:extLst>
          </p:nvPr>
        </p:nvGraphicFramePr>
        <p:xfrm>
          <a:off x="680321" y="2336800"/>
          <a:ext cx="9613900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F4A16C0-8A19-435A-85E9-580590EA7FAD}"/>
              </a:ext>
            </a:extLst>
          </p:cNvPr>
          <p:cNvSpPr txBox="1"/>
          <p:nvPr/>
        </p:nvSpPr>
        <p:spPr>
          <a:xfrm>
            <a:off x="1092820" y="6104772"/>
            <a:ext cx="9201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World Bank, World Development Indicators</a:t>
            </a:r>
          </a:p>
        </p:txBody>
      </p:sp>
    </p:spTree>
    <p:extLst>
      <p:ext uri="{BB962C8B-B14F-4D97-AF65-F5344CB8AC3E}">
        <p14:creationId xmlns:p14="http://schemas.microsoft.com/office/powerpoint/2010/main" val="18035311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82367-B2BE-43DB-A171-E4936A6F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performance: SSA vs. Other SSA </a:t>
            </a:r>
            <a:br>
              <a:rPr lang="en-US" dirty="0"/>
            </a:br>
            <a:r>
              <a:rPr lang="en-US" dirty="0"/>
              <a:t>(World Bank CPIA)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B7A8A-D7A7-42C1-8987-8527AF8B7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79BBD6B-2CFB-45A3-A10A-27C5640C0E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777929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7A42C29-DD9A-4AA6-813A-BD603CA9F6CD}"/>
              </a:ext>
            </a:extLst>
          </p:cNvPr>
          <p:cNvSpPr txBox="1"/>
          <p:nvPr/>
        </p:nvSpPr>
        <p:spPr>
          <a:xfrm>
            <a:off x="680321" y="6233532"/>
            <a:ext cx="9613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World Bank, </a:t>
            </a:r>
            <a:r>
              <a:rPr lang="en-US" sz="1200" i="1" dirty="0"/>
              <a:t>World Development Indicators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052685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B49A4-508C-4A31-8E84-B6B17A7F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Governance Indicators: </a:t>
            </a:r>
            <a:br>
              <a:rPr lang="en-US" dirty="0"/>
            </a:br>
            <a:r>
              <a:rPr lang="en-US" dirty="0"/>
              <a:t>M7 vs Other SSA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57618-F184-4E23-9720-B84C65FB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B9FFF59-58CC-4458-9D11-EF6970DDF5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725030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6292139-97E2-4FEC-8D38-C96459CB13D9}"/>
              </a:ext>
            </a:extLst>
          </p:cNvPr>
          <p:cNvSpPr txBox="1"/>
          <p:nvPr/>
        </p:nvSpPr>
        <p:spPr>
          <a:xfrm>
            <a:off x="947854" y="6211229"/>
            <a:ext cx="9088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World Bank, </a:t>
            </a:r>
            <a:r>
              <a:rPr lang="en-US" sz="1200" i="1" dirty="0"/>
              <a:t>World Development Indicators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841617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98C47-6850-422C-8752-8CCBADBBA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M7 countries special?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B60A2-3230-49DF-BB0D-94A55DBBD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M7 countries largely, but not entirely, emerged from wars of national liberation.</a:t>
            </a:r>
          </a:p>
          <a:p>
            <a:r>
              <a:rPr lang="en-US" dirty="0"/>
              <a:t>They are, on average, sizeable countries, with populations averaging 40 million, and have large domestic markets.</a:t>
            </a:r>
          </a:p>
          <a:p>
            <a:r>
              <a:rPr lang="en-US" dirty="0"/>
              <a:t>They are low income countries, with per capita income levels one-third of the average SSA country.</a:t>
            </a:r>
          </a:p>
          <a:p>
            <a:r>
              <a:rPr lang="en-US" dirty="0"/>
              <a:t>Their most important quality is government effectiveness—fertilizer actually gets to farmers, roads are built and maintained, adult literacy programs work.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E7C8D-94D0-42CE-9FEE-657A1D67D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747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8A52C-8595-4869-91E2-0E69B8A5B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Ethiopia: changes in travel time to city of at least 50,000 people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E5890B-5599-4C36-9925-E16F91C7B28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2637" y="2403331"/>
            <a:ext cx="9110701" cy="34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D621A-F480-483C-9DE6-94084DF6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53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A3616D-0768-41BE-8BA0-390D68F8DD35}"/>
              </a:ext>
            </a:extLst>
          </p:cNvPr>
          <p:cNvSpPr txBox="1"/>
          <p:nvPr/>
        </p:nvSpPr>
        <p:spPr>
          <a:xfrm>
            <a:off x="932637" y="5977054"/>
            <a:ext cx="8523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World Bank, </a:t>
            </a:r>
            <a:r>
              <a:rPr lang="en-US" sz="1200" i="1" dirty="0"/>
              <a:t>Ethiopia’s Great Run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065673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4D733E-0EB8-45C2-8B1E-0EE0012C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of SSA Growth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E2AE44-F0FF-4C58-9D6F-76B41354C1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Global slowdown</a:t>
            </a:r>
          </a:p>
          <a:p>
            <a:r>
              <a:rPr lang="en-US" dirty="0"/>
              <a:t>Policy regression</a:t>
            </a:r>
          </a:p>
          <a:p>
            <a:r>
              <a:rPr lang="en-US" dirty="0"/>
              <a:t>Climate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2F190-4EFC-4B2E-BC00-40BE7FAB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142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9A785-8B62-4A4F-93E8-F5CD20AA6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IMF past and projected SSA GDP growth (%)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DA9E9-891F-4D54-8591-3F42493D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55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93FAF04-E7D0-481C-A826-EF1BD38BE1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730523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44392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A8BFE-8CE3-4359-83EB-1673020F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Headwinds (1): Annual global GDP growth(%), 1961-2015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7344107-2B05-4736-99DC-AA6FA335AA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278693"/>
              </p:ext>
            </p:extLst>
          </p:nvPr>
        </p:nvGraphicFramePr>
        <p:xfrm>
          <a:off x="579120" y="2133600"/>
          <a:ext cx="10828578" cy="3971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31B00-940E-430D-BD19-045CEC29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56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43CA65-4067-4308-9AF1-FA9F9EAE64E2}"/>
              </a:ext>
            </a:extLst>
          </p:cNvPr>
          <p:cNvSpPr txBox="1"/>
          <p:nvPr/>
        </p:nvSpPr>
        <p:spPr>
          <a:xfrm>
            <a:off x="680320" y="6104772"/>
            <a:ext cx="9613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World Bank, </a:t>
            </a:r>
            <a:r>
              <a:rPr lang="en-US" sz="1200" i="1" dirty="0"/>
              <a:t>World Development Indicators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056327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2450-B170-47FC-9200-263167593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Headwinds (2) Policy regression –SSA debt service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0DB4AAB-2992-445C-899E-F3990D2D64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063579"/>
              </p:ext>
            </p:extLst>
          </p:nvPr>
        </p:nvGraphicFramePr>
        <p:xfrm>
          <a:off x="527919" y="2174240"/>
          <a:ext cx="10913231" cy="3930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4E965-5213-4A34-B5C8-2714AC807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57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DC69E3-293A-4D4D-ABFD-B0174AA9A4BE}"/>
              </a:ext>
            </a:extLst>
          </p:cNvPr>
          <p:cNvSpPr txBox="1"/>
          <p:nvPr/>
        </p:nvSpPr>
        <p:spPr>
          <a:xfrm>
            <a:off x="535259" y="6104772"/>
            <a:ext cx="1019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World Bank, </a:t>
            </a:r>
            <a:r>
              <a:rPr lang="en-US" sz="1200" i="1" dirty="0"/>
              <a:t>World Development Indicators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802421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15B2-E39D-49DD-9FD8-2D118E9D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Headwinds (3):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B66C2-8FAC-4FF8-B30D-70EC6179E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sub-continent will get hotter</a:t>
            </a:r>
          </a:p>
          <a:p>
            <a:r>
              <a:rPr lang="en-US" dirty="0"/>
              <a:t>Some areas will get drier, while others will get wetter</a:t>
            </a:r>
          </a:p>
          <a:p>
            <a:r>
              <a:rPr lang="en-US" dirty="0"/>
              <a:t>Sea levels will rise</a:t>
            </a:r>
          </a:p>
          <a:p>
            <a:r>
              <a:rPr lang="en-US" dirty="0"/>
              <a:t>Weather will become more extreme</a:t>
            </a:r>
          </a:p>
          <a:p>
            <a:r>
              <a:rPr lang="en-US" dirty="0"/>
              <a:t>Health outcomes will be threatened</a:t>
            </a:r>
          </a:p>
          <a:p>
            <a:r>
              <a:rPr lang="en-US" dirty="0"/>
              <a:t>Some observers assert that threats of conflict may rise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1B69D-324C-4344-8DD5-D1E5B1AA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58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E9B723-2D8C-4E51-9F9E-998EA797C558}"/>
              </a:ext>
            </a:extLst>
          </p:cNvPr>
          <p:cNvSpPr txBox="1"/>
          <p:nvPr/>
        </p:nvSpPr>
        <p:spPr>
          <a:xfrm>
            <a:off x="1759502" y="5243691"/>
            <a:ext cx="7633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In total, while predictions of overall impact are subject to high levels of uncertainty, no one thinks the impacts will be beneficial</a:t>
            </a:r>
          </a:p>
        </p:txBody>
      </p:sp>
    </p:spTree>
    <p:extLst>
      <p:ext uri="{BB962C8B-B14F-4D97-AF65-F5344CB8AC3E}">
        <p14:creationId xmlns:p14="http://schemas.microsoft.com/office/powerpoint/2010/main" val="103112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32F00-779A-43B7-97D9-F40E4113A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082C1-D8DA-482C-89AE-83D7794B5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1995-2015 was a period of rapid economic growth for many countries in SSA; although growth began to decline by the end of the period</a:t>
            </a:r>
          </a:p>
          <a:p>
            <a:r>
              <a:rPr lang="en-US" dirty="0"/>
              <a:t>In the future it will be more difficult to sustain high levels of growth</a:t>
            </a:r>
          </a:p>
          <a:p>
            <a:r>
              <a:rPr lang="en-US" dirty="0"/>
              <a:t>Key policy issues:</a:t>
            </a:r>
          </a:p>
          <a:p>
            <a:pPr lvl="1"/>
            <a:r>
              <a:rPr lang="en-US" dirty="0"/>
              <a:t>Maintain macroeconomic stability</a:t>
            </a:r>
          </a:p>
          <a:p>
            <a:pPr lvl="1"/>
            <a:r>
              <a:rPr lang="en-US" dirty="0"/>
              <a:t>Improve microeconomic policy</a:t>
            </a:r>
          </a:p>
          <a:p>
            <a:pPr lvl="1"/>
            <a:r>
              <a:rPr lang="en-US" dirty="0"/>
              <a:t>Emphasize reduction of fertility</a:t>
            </a:r>
          </a:p>
          <a:p>
            <a:pPr lvl="1"/>
            <a:r>
              <a:rPr lang="en-US" dirty="0"/>
              <a:t>Government effectiveness is very important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4B2C8-70AE-4C01-AD92-3BCB1B174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9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C50E93-0268-47A4-B6A0-6B1EA0F9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and well-being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D8BA7E-2688-45A4-9ADA-040A53A5D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D25CF-32F2-46BA-8B4F-28B0224DD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07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73134-7180-4D7C-BDF2-768D3150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SSA Poverty (at $1.90 per day)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554318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15535-EFFB-470D-A1D0-44D8B9F80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F6926B-2202-4362-8013-78A5DBC2E219}"/>
              </a:ext>
            </a:extLst>
          </p:cNvPr>
          <p:cNvSpPr txBox="1"/>
          <p:nvPr/>
        </p:nvSpPr>
        <p:spPr>
          <a:xfrm>
            <a:off x="1070517" y="6088566"/>
            <a:ext cx="8608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World Bank, </a:t>
            </a:r>
            <a:r>
              <a:rPr lang="en-US" sz="1200" dirty="0" err="1"/>
              <a:t>Povcalnet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03808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97B08-3EB8-493D-9EA1-195AE146C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is highly correlated with declines in poverty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371FD8-DB1C-4078-8152-556D2650A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1984917"/>
            <a:ext cx="8457194" cy="44745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E878A-EF8B-49D3-A945-0EA58DBA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0FA5CB-0869-47AF-966A-BDC93C09C5A5}"/>
              </a:ext>
            </a:extLst>
          </p:cNvPr>
          <p:cNvSpPr txBox="1"/>
          <p:nvPr/>
        </p:nvSpPr>
        <p:spPr>
          <a:xfrm flipH="1">
            <a:off x="680319" y="6459429"/>
            <a:ext cx="8184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David Dollar and </a:t>
            </a:r>
            <a:r>
              <a:rPr lang="en-US" sz="1200" dirty="0" err="1"/>
              <a:t>Aart</a:t>
            </a:r>
            <a:r>
              <a:rPr lang="en-US" sz="1200" dirty="0"/>
              <a:t> </a:t>
            </a:r>
            <a:r>
              <a:rPr lang="en-US" sz="1200" dirty="0" err="1"/>
              <a:t>Kraay</a:t>
            </a:r>
            <a:r>
              <a:rPr lang="en-US" sz="1200" dirty="0"/>
              <a:t>, “Growth is Good for the Poor”</a:t>
            </a:r>
          </a:p>
        </p:txBody>
      </p:sp>
    </p:spTree>
    <p:extLst>
      <p:ext uri="{BB962C8B-B14F-4D97-AF65-F5344CB8AC3E}">
        <p14:creationId xmlns:p14="http://schemas.microsoft.com/office/powerpoint/2010/main" val="2957895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32208-EBC8-4562-B3B6-45280CDA7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annual percentage change in health indicators (1960-2014)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B060C48-9F77-47EC-991E-BC8647978A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917096"/>
              </p:ext>
            </p:extLst>
          </p:nvPr>
        </p:nvGraphicFramePr>
        <p:xfrm>
          <a:off x="681038" y="2336800"/>
          <a:ext cx="10581694" cy="4108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10C52-AD77-4D5E-B5E2-CFFA1FE7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D71-2865-48FE-B814-7ED58F4546EB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5BE0FE-09E3-4FB5-B83F-4824ADEBDE7D}"/>
              </a:ext>
            </a:extLst>
          </p:cNvPr>
          <p:cNvSpPr txBox="1"/>
          <p:nvPr/>
        </p:nvSpPr>
        <p:spPr>
          <a:xfrm>
            <a:off x="680320" y="6333893"/>
            <a:ext cx="10482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World Bank, World Development Indicators</a:t>
            </a:r>
          </a:p>
        </p:txBody>
      </p:sp>
    </p:spTree>
    <p:extLst>
      <p:ext uri="{BB962C8B-B14F-4D97-AF65-F5344CB8AC3E}">
        <p14:creationId xmlns:p14="http://schemas.microsoft.com/office/powerpoint/2010/main" val="38656433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40510</TotalTime>
  <Words>1747</Words>
  <Application>Microsoft Office PowerPoint</Application>
  <PresentationFormat>Widescreen</PresentationFormat>
  <Paragraphs>309</Paragraphs>
  <Slides>59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Calibri</vt:lpstr>
      <vt:lpstr>Trebuchet MS</vt:lpstr>
      <vt:lpstr>Berlin</vt:lpstr>
      <vt:lpstr>African Economic Growth: Yesterday, Today, Tomorrow</vt:lpstr>
      <vt:lpstr>Outline</vt:lpstr>
      <vt:lpstr>African “economic miracle” 1995-2016</vt:lpstr>
      <vt:lpstr>SSA: GDP growth rates; real GDP per capita (1997-2016)</vt:lpstr>
      <vt:lpstr>SSA Growth: five year intervals</vt:lpstr>
      <vt:lpstr>Growth and well-being</vt:lpstr>
      <vt:lpstr>SSA Poverty (at $1.90 per day)</vt:lpstr>
      <vt:lpstr>Growth is highly correlated with declines in poverty</vt:lpstr>
      <vt:lpstr>Average annual percentage change in health indicators (1960-2014)</vt:lpstr>
      <vt:lpstr>Changes in use of modern floors, selected countries </vt:lpstr>
      <vt:lpstr>What else matters in reducing poverty?</vt:lpstr>
      <vt:lpstr>Sources of growth in SSA</vt:lpstr>
      <vt:lpstr>SSA: Per capita growth decomposition, by five year periods (centered on year noted)</vt:lpstr>
      <vt:lpstr>Growth in factors of production</vt:lpstr>
      <vt:lpstr>Gross domestic savings as % of GDP</vt:lpstr>
      <vt:lpstr>SSA: Savings as a % of GDP</vt:lpstr>
      <vt:lpstr>SSA: Foreign inflows as percentage of GDP</vt:lpstr>
      <vt:lpstr>Investment as a % of GDP</vt:lpstr>
      <vt:lpstr>SSA: Private and public investment</vt:lpstr>
      <vt:lpstr>SSA: Breakdown of employment by country group and employment sector (2010)</vt:lpstr>
      <vt:lpstr>SSA: Indicators of human capital (1975-2014)</vt:lpstr>
      <vt:lpstr>Increase in factors of production</vt:lpstr>
      <vt:lpstr>Increasing productivity (1)  Structural Transformation</vt:lpstr>
      <vt:lpstr>Structural transformation (the shift from agrarian economies to post-agrarian economies</vt:lpstr>
      <vt:lpstr>Structural Transformation is happening in SSA, but later and more slowly than in other regions</vt:lpstr>
      <vt:lpstr>Agriculture’s share of FTEs has declined in several SSA countries</vt:lpstr>
      <vt:lpstr>SSA: Labor productivity by sector (2005)</vt:lpstr>
      <vt:lpstr>Productivity changes: within vs. structural</vt:lpstr>
      <vt:lpstr>Agriculture</vt:lpstr>
      <vt:lpstr>SSA: Measures of agricultural progress</vt:lpstr>
      <vt:lpstr>Cereal yields by region (kg/ha)</vt:lpstr>
      <vt:lpstr>Is Africa’s structural transformation different?</vt:lpstr>
      <vt:lpstr>Manufacturing as share of GDP in SSA is the lowest among developing regions and is falling</vt:lpstr>
      <vt:lpstr>On the other hand, maybe manufacturing is just hitting its stride</vt:lpstr>
      <vt:lpstr>New World Bank study Rethinking the Future of Manufacturing-Led Development says:</vt:lpstr>
      <vt:lpstr>Other factors affecting total factor productivity</vt:lpstr>
      <vt:lpstr>SSA: Inflation: Annual increase in GDP Deflator (%)</vt:lpstr>
      <vt:lpstr>SSA: External debt as % of GNI</vt:lpstr>
      <vt:lpstr>Economic Governance: World Bank governance categories</vt:lpstr>
      <vt:lpstr>Corruption and other governance categories are not correlated with growth, but with long-run per capita income</vt:lpstr>
      <vt:lpstr>Technological change</vt:lpstr>
      <vt:lpstr>GDP per capita in four conflict-beset countries</vt:lpstr>
      <vt:lpstr>Demographic transition: Crude birth rates: 1960-2014</vt:lpstr>
      <vt:lpstr>Working age population as share of total population</vt:lpstr>
      <vt:lpstr>Diversity of Economic Experience</vt:lpstr>
      <vt:lpstr>Distribution of SSA Per Capita Growth Rates (1975-1995 vs. 1995-2016)</vt:lpstr>
      <vt:lpstr>The Magnificent Seven (M7)</vt:lpstr>
      <vt:lpstr>Comparison of growth rates: M7 vs. other (1995-2015)</vt:lpstr>
      <vt:lpstr>Characteristics of M7 countries: Ratio of M7 to Other SSA</vt:lpstr>
      <vt:lpstr>Policy performance: SSA vs. Other SSA  (World Bank CPIA)</vt:lpstr>
      <vt:lpstr>World Governance Indicators:  M7 vs Other SSA</vt:lpstr>
      <vt:lpstr>What makes M7 countries special?</vt:lpstr>
      <vt:lpstr>Ethiopia: changes in travel time to city of at least 50,000 people</vt:lpstr>
      <vt:lpstr>Future of SSA Growth</vt:lpstr>
      <vt:lpstr>IMF past and projected SSA GDP growth (%)</vt:lpstr>
      <vt:lpstr>Headwinds (1): Annual global GDP growth(%), 1961-2015</vt:lpstr>
      <vt:lpstr>Headwinds (2) Policy regression –SSA debt service</vt:lpstr>
      <vt:lpstr>Headwinds (3): Climate change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Wolgin</dc:creator>
  <cp:lastModifiedBy>Jerome Wolgin</cp:lastModifiedBy>
  <cp:revision>171</cp:revision>
  <dcterms:created xsi:type="dcterms:W3CDTF">2017-07-13T09:29:37Z</dcterms:created>
  <dcterms:modified xsi:type="dcterms:W3CDTF">2017-11-29T13:32:46Z</dcterms:modified>
</cp:coreProperties>
</file>