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3"/>
  </p:notesMasterIdLst>
  <p:handoutMasterIdLst>
    <p:handoutMasterId r:id="rId14"/>
  </p:handoutMasterIdLst>
  <p:sldIdLst>
    <p:sldId id="482" r:id="rId2"/>
    <p:sldId id="557" r:id="rId3"/>
    <p:sldId id="508" r:id="rId4"/>
    <p:sldId id="623" r:id="rId5"/>
    <p:sldId id="599" r:id="rId6"/>
    <p:sldId id="625" r:id="rId7"/>
    <p:sldId id="628" r:id="rId8"/>
    <p:sldId id="626" r:id="rId9"/>
    <p:sldId id="631" r:id="rId10"/>
    <p:sldId id="630" r:id="rId11"/>
    <p:sldId id="629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043E1B"/>
    <a:srgbClr val="CC3300"/>
    <a:srgbClr val="FFCCFF"/>
    <a:srgbClr val="FFFFCC"/>
    <a:srgbClr val="DEF4FE"/>
    <a:srgbClr val="DDFFFF"/>
    <a:srgbClr val="B9FFFF"/>
    <a:srgbClr val="969696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14" autoAdjust="0"/>
    <p:restoredTop sz="99820" autoAdjust="0"/>
  </p:normalViewPr>
  <p:slideViewPr>
    <p:cSldViewPr>
      <p:cViewPr varScale="1">
        <p:scale>
          <a:sx n="68" d="100"/>
          <a:sy n="68" d="100"/>
        </p:scale>
        <p:origin x="14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2"/>
    </p:cViewPr>
  </p:sorterViewPr>
  <p:notesViewPr>
    <p:cSldViewPr>
      <p:cViewPr varScale="1">
        <p:scale>
          <a:sx n="84" d="100"/>
          <a:sy n="84" d="100"/>
        </p:scale>
        <p:origin x="-376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3C49DFE8-4B61-4ED0-AAFB-F997783C665F}" type="datetimeFigureOut">
              <a:rPr lang="en-US"/>
              <a:pPr>
                <a:defRPr/>
              </a:pPr>
              <a:t>4/16/2018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E02A9173-85E7-4164-8959-2ED3630512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4486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298DB34-EBB9-418A-A732-75971EE58C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837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333A3BF5-972D-40CE-A3EF-2999AF24A46A}" type="slidenum">
              <a:rPr lang="en-US" sz="1200"/>
              <a:pPr algn="r"/>
              <a:t>2</a:t>
            </a:fld>
            <a:endParaRPr 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333A3BF5-972D-40CE-A3EF-2999AF24A46A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152400" y="1524000"/>
            <a:ext cx="8991600" cy="53340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1371600"/>
            <a:ext cx="9144000" cy="152400"/>
          </a:xfrm>
          <a:prstGeom prst="rect">
            <a:avLst/>
          </a:prstGeom>
          <a:solidFill>
            <a:srgbClr val="C2113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1524000"/>
            <a:ext cx="152400" cy="5334000"/>
          </a:xfrm>
          <a:prstGeom prst="rect">
            <a:avLst/>
          </a:prstGeom>
          <a:solidFill>
            <a:srgbClr val="002A6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pic>
        <p:nvPicPr>
          <p:cNvPr id="7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 r="63464"/>
          <a:stretch>
            <a:fillRect/>
          </a:stretch>
        </p:blipFill>
        <p:spPr bwMode="auto">
          <a:xfrm>
            <a:off x="684213" y="227013"/>
            <a:ext cx="2973387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89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2EFA8-2FD3-4A7E-B787-15944971EF1A}" type="slidenum">
              <a:rPr lang="en-US"/>
              <a:pPr>
                <a:defRPr/>
              </a:pPr>
              <a:t>‹#›</a:t>
            </a:fld>
            <a:r>
              <a:rPr lang="en-US" dirty="0"/>
              <a:t>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4FE3F-09CA-48D6-B404-13637E08CE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447800"/>
            <a:ext cx="1943100" cy="464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447800"/>
            <a:ext cx="5676900" cy="464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11E3B-41C3-4DA8-AE86-8789830F6C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03CA2-CCFA-453E-AD04-AFA9EB1B82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F99BF-AAEA-4A53-970B-D09F564800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D0D4E-99C9-48B7-A3A4-B94518754A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07DC2-03D0-4AF6-B9BA-F75FCD209D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2E7E8-451A-42AB-9041-FF26E17E5D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7A978-D7BD-4FC9-8733-82C31EA4AC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27829-89D8-462A-BF1B-724EE5AA46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2C3E9-DABC-47C6-9D97-F5F7336766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90C06-6257-40A6-BF4A-2B3833FDEC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92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382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7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7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200" dirty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7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C69F5922-0073-4A40-B399-251AE99F5D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C2113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002A6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de-DE" sz="2800">
              <a:solidFill>
                <a:srgbClr val="002A6C"/>
              </a:solidFill>
              <a:latin typeface="Times" pitchFamily="18" charset="0"/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 userDrawn="1"/>
        </p:nvPicPr>
        <p:blipFill>
          <a:blip r:embed="rId14" cstate="print"/>
          <a:srcRect r="63464"/>
          <a:stretch>
            <a:fillRect/>
          </a:stretch>
        </p:blipFill>
        <p:spPr bwMode="auto">
          <a:xfrm>
            <a:off x="684213" y="227013"/>
            <a:ext cx="2973387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762000" y="4267200"/>
            <a:ext cx="7696200" cy="1828800"/>
          </a:xfrm>
        </p:spPr>
        <p:txBody>
          <a:bodyPr>
            <a:normAutofit/>
          </a:bodyPr>
          <a:lstStyle/>
          <a:p>
            <a:pPr algn="r" eaLnBrk="1" hangingPunct="1"/>
            <a:br>
              <a:rPr lang="en-US" sz="2800" dirty="0">
                <a:ea typeface="ＭＳ Ｐゴシック" charset="-128"/>
              </a:rPr>
            </a:br>
            <a:r>
              <a:rPr lang="en-US" sz="2000" b="0" dirty="0">
                <a:ea typeface="ＭＳ Ｐゴシック" charset="-128"/>
              </a:rPr>
              <a:t>Neil Levine</a:t>
            </a:r>
            <a:br>
              <a:rPr lang="en-US" sz="2000" b="0" dirty="0">
                <a:ea typeface="ＭＳ Ｐゴシック" charset="-128"/>
              </a:rPr>
            </a:br>
            <a:r>
              <a:rPr lang="en-US" sz="2000" b="0" dirty="0">
                <a:ea typeface="ＭＳ Ｐゴシック" charset="-128"/>
              </a:rPr>
              <a:t>USAID Alumni Association</a:t>
            </a:r>
            <a:br>
              <a:rPr lang="en-US" sz="2000" b="0" dirty="0">
                <a:ea typeface="ＭＳ Ｐゴシック" charset="-128"/>
              </a:rPr>
            </a:br>
            <a:r>
              <a:rPr lang="en-US" sz="2000" b="0" dirty="0">
                <a:ea typeface="ＭＳ Ｐゴシック" charset="-128"/>
              </a:rPr>
              <a:t>March 29, 2018</a:t>
            </a:r>
            <a:br>
              <a:rPr lang="en-US" sz="2000" b="0" dirty="0">
                <a:ea typeface="ＭＳ Ｐゴシック" charset="-128"/>
              </a:rPr>
            </a:br>
            <a:endParaRPr lang="en-US" sz="2000" b="0" dirty="0">
              <a:ea typeface="ＭＳ Ｐゴシック" charset="-128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57300" y="2464832"/>
            <a:ext cx="6400800" cy="1752600"/>
          </a:xfrm>
        </p:spPr>
        <p:txBody>
          <a:bodyPr/>
          <a:lstStyle/>
          <a:p>
            <a:r>
              <a:rPr lang="en-US" sz="3600" b="1" dirty="0">
                <a:latin typeface="Capitals"/>
                <a:cs typeface="Capitals"/>
              </a:rPr>
              <a:t>WEBINAR</a:t>
            </a:r>
          </a:p>
          <a:p>
            <a:r>
              <a:rPr lang="en-US" sz="3600" b="1" dirty="0">
                <a:latin typeface="Capitals"/>
                <a:cs typeface="Capitals"/>
              </a:rPr>
              <a:t>Maximizing Your Mentorship</a:t>
            </a:r>
          </a:p>
        </p:txBody>
      </p:sp>
      <p:sp>
        <p:nvSpPr>
          <p:cNvPr id="512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129B60-983F-46D7-B755-998B2A4806B2}" type="slidenum">
              <a:rPr lang="en-US" smtClean="0">
                <a:latin typeface="Arial" charset="0"/>
              </a:rPr>
              <a:pPr/>
              <a:t>1</a:t>
            </a:fld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BB4C41-2C80-42F3-B3D8-C5D7955D0D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04800"/>
            <a:ext cx="3619500" cy="7053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70DCD-7F0A-41DA-8FED-313E9EFC7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dirty="0"/>
              <a:t>Key Contacts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C632D-44DC-4A95-883D-1CA865455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6388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Bureau Coordinators</a:t>
            </a:r>
            <a:r>
              <a:rPr lang="en-US" dirty="0"/>
              <a:t>			</a:t>
            </a:r>
            <a:r>
              <a:rPr lang="en-US" u="sng" dirty="0"/>
              <a:t>UAA</a:t>
            </a:r>
          </a:p>
          <a:p>
            <a:pPr marL="0" indent="0">
              <a:buNone/>
            </a:pPr>
            <a:r>
              <a:rPr lang="en-GB" b="1" dirty="0"/>
              <a:t>GH – BS 50</a:t>
            </a:r>
            <a:r>
              <a:rPr lang="en-GB" dirty="0"/>
              <a:t>					Jerry Wood</a:t>
            </a:r>
          </a:p>
          <a:p>
            <a:pPr marL="0" indent="0">
              <a:buNone/>
            </a:pPr>
            <a:r>
              <a:rPr lang="en-GB" dirty="0"/>
              <a:t>Christiana </a:t>
            </a:r>
            <a:r>
              <a:rPr lang="en-GB" dirty="0" err="1"/>
              <a:t>Mpaka</a:t>
            </a:r>
            <a:r>
              <a:rPr lang="en-GB" dirty="0"/>
              <a:t>				Jose Garzon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/>
              <a:t>						Neil Levine</a:t>
            </a:r>
          </a:p>
          <a:p>
            <a:pPr marL="0" indent="0">
              <a:buNone/>
            </a:pPr>
            <a:r>
              <a:rPr lang="en-US" b="1" dirty="0"/>
              <a:t>PPL – BS 02/94</a:t>
            </a:r>
          </a:p>
          <a:p>
            <a:pPr marL="0" indent="0">
              <a:buNone/>
            </a:pPr>
            <a:r>
              <a:rPr lang="en-US" dirty="0"/>
              <a:t>Rand Robinson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DCHA – BS 76 &amp; 21</a:t>
            </a:r>
          </a:p>
          <a:p>
            <a:pPr marL="0" indent="0">
              <a:buNone/>
            </a:pPr>
            <a:r>
              <a:rPr lang="en-US" dirty="0"/>
              <a:t>David Reside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E3 ENV – BS 40</a:t>
            </a:r>
          </a:p>
          <a:p>
            <a:pPr marL="0" indent="0">
              <a:buNone/>
            </a:pPr>
            <a:r>
              <a:rPr lang="en-US" dirty="0"/>
              <a:t>Dwaine Lee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397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3048000"/>
            <a:ext cx="4495800" cy="914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>
                <a:solidFill>
                  <a:srgbClr val="000000"/>
                </a:solidFill>
              </a:rPr>
              <a:t>DISCUSSION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578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dirty="0">
                <a:ea typeface="ＭＳ Ｐゴシック" charset="-128"/>
              </a:rPr>
              <a:t>Webinar Overview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7848600" cy="4724400"/>
          </a:xfrm>
        </p:spPr>
        <p:txBody>
          <a:bodyPr/>
          <a:lstStyle/>
          <a:p>
            <a:r>
              <a:rPr lang="en-US" sz="3200" dirty="0">
                <a:solidFill>
                  <a:srgbClr val="000000"/>
                </a:solidFill>
              </a:rPr>
              <a:t>Introductions</a:t>
            </a:r>
          </a:p>
          <a:p>
            <a:r>
              <a:rPr lang="en-US" sz="3200" dirty="0"/>
              <a:t>Checking In</a:t>
            </a:r>
          </a:p>
          <a:p>
            <a:pPr lvl="1"/>
            <a:r>
              <a:rPr lang="en-US" sz="2800" dirty="0"/>
              <a:t>What’s working?</a:t>
            </a:r>
          </a:p>
          <a:p>
            <a:pPr lvl="1"/>
            <a:r>
              <a:rPr lang="en-US" sz="2800" dirty="0"/>
              <a:t>What is needed?</a:t>
            </a:r>
          </a:p>
          <a:p>
            <a:r>
              <a:rPr lang="en-US" sz="3200" dirty="0"/>
              <a:t>Maximizing Your Mentorship</a:t>
            </a:r>
          </a:p>
          <a:p>
            <a:pPr lvl="1"/>
            <a:r>
              <a:rPr lang="en-US" sz="2800" dirty="0"/>
              <a:t>Topics of Interest</a:t>
            </a:r>
          </a:p>
          <a:p>
            <a:pPr lvl="1"/>
            <a:r>
              <a:rPr lang="en-US" sz="2800" dirty="0"/>
              <a:t>Troubleshooting</a:t>
            </a:r>
            <a:endParaRPr lang="en-US" sz="3200" dirty="0"/>
          </a:p>
          <a:p>
            <a:pPr lvl="0"/>
            <a:r>
              <a:rPr lang="en-US" sz="3200" dirty="0">
                <a:solidFill>
                  <a:srgbClr val="000000"/>
                </a:solidFill>
              </a:rPr>
              <a:t>QUESTIONS and DISCUSSION</a:t>
            </a:r>
          </a:p>
          <a:p>
            <a:pPr marL="0" lvl="0" indent="0">
              <a:buNone/>
            </a:pPr>
            <a:endParaRPr lang="en-US" sz="3200" dirty="0">
              <a:solidFill>
                <a:srgbClr val="00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62000" y="1219200"/>
            <a:ext cx="7924800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 cstate="print"/>
          <a:srcRect r="63464"/>
          <a:stretch>
            <a:fillRect/>
          </a:stretch>
        </p:blipFill>
        <p:spPr bwMode="auto">
          <a:xfrm>
            <a:off x="684213" y="227013"/>
            <a:ext cx="2973387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568924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800" dirty="0">
                <a:ea typeface="ＭＳ Ｐゴシック" charset="-128"/>
              </a:rPr>
              <a:t>Setting Expectations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8382000" cy="5334000"/>
          </a:xfrm>
        </p:spPr>
        <p:txBody>
          <a:bodyPr/>
          <a:lstStyle/>
          <a:p>
            <a:pPr marL="457200" lvl="1" indent="0">
              <a:buNone/>
            </a:pPr>
            <a:endParaRPr lang="en-US" dirty="0">
              <a:latin typeface="arial"/>
            </a:endParaRPr>
          </a:p>
          <a:p>
            <a:pPr marL="457200" lvl="1" indent="0">
              <a:buNone/>
            </a:pPr>
            <a:endParaRPr lang="en-US" sz="2400" dirty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Most mentoring occurs over the telephone at a time and frequency that you establish with your mentor.</a:t>
            </a:r>
          </a:p>
          <a:p>
            <a:pPr marL="1314450" lvl="2" indent="-457200"/>
            <a:r>
              <a:rPr lang="en-US" sz="2000" dirty="0"/>
              <a:t>Has most mentoring occurred over the telephone or Skype  at a time and frequency that you establish with your mentor?</a:t>
            </a:r>
          </a:p>
          <a:p>
            <a:pPr marL="1314450" lvl="2" indent="-457200"/>
            <a:r>
              <a:rPr lang="en-US" sz="2000" dirty="0"/>
              <a:t>Do you have suggestions for what should be sustained or improved regarding mode and frequency of contact?</a:t>
            </a:r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  <a:p>
            <a:pPr marL="914400" lvl="1" indent="-457200">
              <a:buAutoNum type="arabicPeriod" startAt="2"/>
            </a:pPr>
            <a:r>
              <a:rPr lang="en-US" sz="2400" dirty="0"/>
              <a:t>Confidentiality – any questions</a:t>
            </a:r>
          </a:p>
          <a:p>
            <a:pPr lvl="2"/>
            <a:r>
              <a:rPr lang="en-US" sz="2000" dirty="0"/>
              <a:t>  Mentoring does not affect performance evaluation.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62000" y="1219200"/>
            <a:ext cx="7924800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 cstate="print"/>
          <a:srcRect r="63464"/>
          <a:stretch>
            <a:fillRect/>
          </a:stretch>
        </p:blipFill>
        <p:spPr bwMode="auto">
          <a:xfrm>
            <a:off x="684213" y="227013"/>
            <a:ext cx="2973387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620958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3058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do you want your mentor to know about you?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did you go about introducing yourself?</a:t>
            </a:r>
          </a:p>
          <a:p>
            <a:pPr marL="0" indent="0">
              <a:buNone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Career Thumbnail?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Resume?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Short-term goals?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Long-term goals?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Strengths and Weaknesses</a:t>
            </a:r>
          </a:p>
          <a:p>
            <a:pPr marL="0" indent="0">
              <a:buNone/>
            </a:pPr>
            <a:r>
              <a:rPr lang="en-US" dirty="0"/>
              <a:t>Interests and Aspirations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14800" y="362634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Introducing Yourself</a:t>
            </a:r>
          </a:p>
        </p:txBody>
      </p:sp>
    </p:spTree>
    <p:extLst>
      <p:ext uri="{BB962C8B-B14F-4D97-AF65-F5344CB8AC3E}">
        <p14:creationId xmlns:p14="http://schemas.microsoft.com/office/powerpoint/2010/main" val="2389905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3058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After a 1-2 sessions, did you and your mentor identify mentoring objectives?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000" dirty="0"/>
              <a:t>These may be contained in a formal action plan or an informal agenda that you agree to follow for several sessions, allowing it to evolve as appropriate.</a:t>
            </a:r>
          </a:p>
          <a:p>
            <a:r>
              <a:rPr lang="en-US" sz="2000" dirty="0"/>
              <a:t>Having mentoring objectives is a good way to hold each other accountable and measure progress.</a:t>
            </a:r>
          </a:p>
          <a:p>
            <a:r>
              <a:rPr lang="en-US" sz="2000" dirty="0"/>
              <a:t>Coaching objectives may involve topics such as </a:t>
            </a:r>
            <a:r>
              <a:rPr lang="en-US" sz="2000" dirty="0" err="1"/>
              <a:t>i</a:t>
            </a:r>
            <a:r>
              <a:rPr lang="en-US" sz="2000" dirty="0"/>
              <a:t>) Hard skills v. soft skills; career management; performance Evaluation; office dynamics; etc.</a:t>
            </a:r>
          </a:p>
          <a:p>
            <a:r>
              <a:rPr lang="en-US" sz="2000" dirty="0"/>
              <a:t>What else?</a:t>
            </a:r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191000" y="362634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Mentoring Objectives</a:t>
            </a:r>
          </a:p>
        </p:txBody>
      </p:sp>
    </p:spTree>
    <p:extLst>
      <p:ext uri="{BB962C8B-B14F-4D97-AF65-F5344CB8AC3E}">
        <p14:creationId xmlns:p14="http://schemas.microsoft.com/office/powerpoint/2010/main" val="681398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153400" cy="5105400"/>
          </a:xfrm>
        </p:spPr>
        <p:txBody>
          <a:bodyPr/>
          <a:lstStyle/>
          <a:p>
            <a:pPr marL="57150" indent="0">
              <a:buNone/>
            </a:pPr>
            <a:r>
              <a:rPr lang="en-US" dirty="0"/>
              <a:t>Poor or inattentive supervision.</a:t>
            </a:r>
          </a:p>
          <a:p>
            <a:pPr marL="57150" indent="0">
              <a:buNone/>
            </a:pPr>
            <a:r>
              <a:rPr lang="en-US" dirty="0"/>
              <a:t>How do I “manage up?”</a:t>
            </a:r>
          </a:p>
          <a:p>
            <a:pPr marL="57150" indent="0">
              <a:buNone/>
            </a:pPr>
            <a:r>
              <a:rPr lang="en-US" dirty="0"/>
              <a:t>How to ask rather than confront</a:t>
            </a:r>
          </a:p>
          <a:p>
            <a:pPr marL="57150" indent="0">
              <a:buNone/>
            </a:pPr>
            <a:r>
              <a:rPr lang="en-US" dirty="0"/>
              <a:t>How to get supervisor invested in my career?</a:t>
            </a:r>
          </a:p>
          <a:p>
            <a:pPr marL="57150" indent="0">
              <a:buNone/>
            </a:pPr>
            <a:r>
              <a:rPr lang="en-US" dirty="0"/>
              <a:t>How to work in teams</a:t>
            </a:r>
          </a:p>
          <a:p>
            <a:pPr marL="57150" indent="0">
              <a:buNone/>
            </a:pPr>
            <a:r>
              <a:rPr lang="en-US" dirty="0"/>
              <a:t>Working with and supervising FSNs</a:t>
            </a:r>
          </a:p>
          <a:p>
            <a:pPr marL="57150" indent="0">
              <a:buNone/>
            </a:pPr>
            <a:r>
              <a:rPr lang="en-US" dirty="0"/>
              <a:t>Dealing with leadership failures.</a:t>
            </a:r>
          </a:p>
          <a:p>
            <a:pPr marL="57150" indent="0">
              <a:buNone/>
            </a:pPr>
            <a:r>
              <a:rPr lang="en-US" dirty="0"/>
              <a:t>AEF process, writing your personal statement.</a:t>
            </a:r>
          </a:p>
          <a:p>
            <a:pPr marL="57150" indent="0">
              <a:buNone/>
            </a:pPr>
            <a:r>
              <a:rPr lang="en-US" dirty="0"/>
              <a:t>Conflict resolution skills</a:t>
            </a:r>
          </a:p>
          <a:p>
            <a:pPr marL="57150" indent="0">
              <a:buNone/>
            </a:pPr>
            <a:r>
              <a:rPr lang="en-US" dirty="0"/>
              <a:t>How to run meetings.</a:t>
            </a:r>
          </a:p>
          <a:p>
            <a:pPr marL="57150" indent="0">
              <a:buNone/>
            </a:pPr>
            <a:r>
              <a:rPr lang="en-US" dirty="0"/>
              <a:t>Where can I go for help?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43400" y="362634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/>
              <a:t>Mentoring Topics</a:t>
            </a:r>
          </a:p>
        </p:txBody>
      </p:sp>
    </p:spTree>
    <p:extLst>
      <p:ext uri="{BB962C8B-B14F-4D97-AF65-F5344CB8AC3E}">
        <p14:creationId xmlns:p14="http://schemas.microsoft.com/office/powerpoint/2010/main" val="902853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3058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As you drive the mentoring conversation, what roles do you need the mentor to play?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Some examples of how to use a mentor:</a:t>
            </a:r>
          </a:p>
          <a:p>
            <a:pPr marL="457200" indent="-457200">
              <a:buAutoNum type="arabicParenR"/>
            </a:pPr>
            <a:r>
              <a:rPr lang="en-US" dirty="0"/>
              <a:t>Sounding Board</a:t>
            </a:r>
          </a:p>
          <a:p>
            <a:pPr marL="457200" indent="-457200">
              <a:buAutoNum type="arabicParenR"/>
            </a:pPr>
            <a:r>
              <a:rPr lang="en-US" dirty="0"/>
              <a:t>Providing perspective – offering alternative explanations.</a:t>
            </a:r>
          </a:p>
          <a:p>
            <a:pPr marL="457200" indent="-457200">
              <a:buAutoNum type="arabicParenR"/>
            </a:pPr>
            <a:r>
              <a:rPr lang="en-US" dirty="0"/>
              <a:t>Guide to Resources – “thought partner”</a:t>
            </a:r>
          </a:p>
          <a:p>
            <a:pPr marL="457200" indent="-457200">
              <a:buAutoNum type="arabicParenR"/>
            </a:pPr>
            <a:r>
              <a:rPr lang="en-US" dirty="0"/>
              <a:t>Source of advice</a:t>
            </a:r>
          </a:p>
          <a:p>
            <a:pPr marL="457200" indent="-457200">
              <a:buAutoNum type="arabicParenR"/>
            </a:pPr>
            <a:r>
              <a:rPr lang="en-US" dirty="0"/>
              <a:t>Moral support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43400" y="362634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Ways to Use a Mentor</a:t>
            </a:r>
          </a:p>
        </p:txBody>
      </p:sp>
    </p:spTree>
    <p:extLst>
      <p:ext uri="{BB962C8B-B14F-4D97-AF65-F5344CB8AC3E}">
        <p14:creationId xmlns:p14="http://schemas.microsoft.com/office/powerpoint/2010/main" val="3711727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33800" y="362634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/>
              <a:t>Commitment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B4936CE-795E-4677-8A2F-A5637007E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6482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Successful mentoring can be viewed as a </a:t>
            </a:r>
            <a:r>
              <a:rPr lang="en-US" b="1" dirty="0"/>
              <a:t>partnership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Be prepared </a:t>
            </a:r>
            <a:r>
              <a:rPr lang="en-US" dirty="0"/>
              <a:t>to have effective mentoring conversation.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Set expectations and </a:t>
            </a:r>
            <a:r>
              <a:rPr lang="en-US" b="1" dirty="0"/>
              <a:t>stay committed</a:t>
            </a:r>
            <a:r>
              <a:rPr lang="en-US" dirty="0"/>
              <a:t>.   (Homework)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Pause to give feedback and make course corrections.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56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9E6BC-A2D3-4E98-B6EE-6EE4E2A99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Bureau Coordinator</a:t>
            </a:r>
            <a:br>
              <a:rPr lang="en-US" dirty="0"/>
            </a:br>
            <a:r>
              <a:rPr lang="en-US" dirty="0"/>
              <a:t>Perspectives*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ED14-9D16-4391-AE38-24E0EBF6E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Invited</a:t>
            </a:r>
          </a:p>
          <a:p>
            <a:r>
              <a:rPr lang="en-US" dirty="0"/>
              <a:t>Rand Robinson</a:t>
            </a:r>
          </a:p>
          <a:p>
            <a:r>
              <a:rPr lang="en-US" dirty="0"/>
              <a:t>Christiana </a:t>
            </a:r>
            <a:r>
              <a:rPr lang="en-US" dirty="0" err="1"/>
              <a:t>Mpaka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UAA</a:t>
            </a:r>
          </a:p>
          <a:p>
            <a:r>
              <a:rPr lang="en-US" dirty="0"/>
              <a:t>Jerry Wood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/>
              <a:t>* Rand </a:t>
            </a:r>
            <a:r>
              <a:rPr lang="en-US" dirty="0"/>
              <a:t>and Christiana are welcome to comment and present throughout the above discussion and help with Q&amp;A. This section would be open for their additional thoughts and contributions from them and Jerry.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92982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9911</TotalTime>
  <Words>360</Words>
  <Application>Microsoft Office PowerPoint</Application>
  <PresentationFormat>On-screen Show (4:3)</PresentationFormat>
  <Paragraphs>100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ＭＳ Ｐゴシック</vt:lpstr>
      <vt:lpstr>Arial</vt:lpstr>
      <vt:lpstr>Arial</vt:lpstr>
      <vt:lpstr>Capitals</vt:lpstr>
      <vt:lpstr>Times</vt:lpstr>
      <vt:lpstr>Times New Roman</vt:lpstr>
      <vt:lpstr>Blank</vt:lpstr>
      <vt:lpstr> Neil Levine USAID Alumni Association March 29, 2018 </vt:lpstr>
      <vt:lpstr>Webinar Overview</vt:lpstr>
      <vt:lpstr>Setting Expectations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Bureau Coordinator Perspectives*</vt:lpstr>
      <vt:lpstr>Key Contacts</vt:lpstr>
      <vt:lpstr>PowerPoint Presentation</vt:lpstr>
    </vt:vector>
  </TitlesOfParts>
  <Company>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</dc:creator>
  <cp:lastModifiedBy>Neil Levine</cp:lastModifiedBy>
  <cp:revision>627</cp:revision>
  <dcterms:created xsi:type="dcterms:W3CDTF">2005-06-19T13:39:54Z</dcterms:created>
  <dcterms:modified xsi:type="dcterms:W3CDTF">2018-04-16T17:16:54Z</dcterms:modified>
</cp:coreProperties>
</file>